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8" r:id="rId3"/>
    <p:sldId id="289" r:id="rId4"/>
    <p:sldId id="287" r:id="rId5"/>
    <p:sldId id="285" r:id="rId6"/>
    <p:sldId id="275" r:id="rId7"/>
    <p:sldId id="258" r:id="rId8"/>
    <p:sldId id="274" r:id="rId9"/>
    <p:sldId id="277" r:id="rId10"/>
    <p:sldId id="260" r:id="rId11"/>
    <p:sldId id="261" r:id="rId12"/>
    <p:sldId id="263" r:id="rId13"/>
    <p:sldId id="264" r:id="rId14"/>
    <p:sldId id="265" r:id="rId15"/>
    <p:sldId id="267" r:id="rId16"/>
    <p:sldId id="292" r:id="rId17"/>
    <p:sldId id="293" r:id="rId18"/>
    <p:sldId id="294" r:id="rId19"/>
    <p:sldId id="295" r:id="rId20"/>
    <p:sldId id="296" r:id="rId21"/>
    <p:sldId id="297" r:id="rId22"/>
    <p:sldId id="271" r:id="rId23"/>
    <p:sldId id="291" r:id="rId24"/>
    <p:sldId id="269" r:id="rId25"/>
    <p:sldId id="273" r:id="rId26"/>
    <p:sldId id="272" r:id="rId27"/>
    <p:sldId id="278" r:id="rId28"/>
    <p:sldId id="279" r:id="rId29"/>
    <p:sldId id="280" r:id="rId30"/>
    <p:sldId id="281" r:id="rId31"/>
    <p:sldId id="28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3.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SUMA</a:t>
            </a:r>
            <a:r>
              <a:rPr lang="en-US" baseline="0" dirty="0"/>
              <a:t> DE </a:t>
            </a:r>
            <a:r>
              <a:rPr lang="en-US" dirty="0"/>
              <a:t>INGRESOS </a:t>
            </a:r>
            <a:r>
              <a:rPr lang="es-MX" sz="1800" b="1" i="0" u="none" strike="noStrike" baseline="0" dirty="0">
                <a:effectLst/>
              </a:rPr>
              <a:t>COMPARADOS POR EJERCICIO</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IPC!$A$6</c:f>
              <c:strCache>
                <c:ptCount val="1"/>
                <c:pt idx="0">
                  <c:v>SUMAN LOS INGRESOS</c:v>
                </c:pt>
              </c:strCache>
            </c:strRef>
          </c:tx>
          <c:spPr>
            <a:solidFill>
              <a:schemeClr val="accent1">
                <a:alpha val="85000"/>
              </a:schemeClr>
            </a:solidFill>
            <a:ln w="9525" cap="flat" cmpd="sng" algn="ctr">
              <a:solidFill>
                <a:schemeClr val="accent6">
                  <a:lumMod val="75000"/>
                </a:schemeClr>
              </a:solidFill>
              <a:round/>
            </a:ln>
            <a:effectLst/>
            <a:sp3d contourW="9525">
              <a:contourClr>
                <a:schemeClr val="accent6">
                  <a:lumMod val="75000"/>
                </a:schemeClr>
              </a:contourClr>
            </a:sp3d>
          </c:spPr>
          <c:invertIfNegative val="0"/>
          <c:dPt>
            <c:idx val="0"/>
            <c:invertIfNegative val="0"/>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7DC5-4FA6-BF49-5FC61B33E493}"/>
              </c:ext>
            </c:extLst>
          </c:dPt>
          <c:dPt>
            <c:idx val="1"/>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3-7DC5-4FA6-BF49-5FC61B33E493}"/>
              </c:ext>
            </c:extLst>
          </c:dPt>
          <c:dPt>
            <c:idx val="2"/>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5-7DC5-4FA6-BF49-5FC61B33E493}"/>
              </c:ext>
            </c:extLst>
          </c:dPt>
          <c:dPt>
            <c:idx val="3"/>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7-7DC5-4FA6-BF49-5FC61B33E493}"/>
              </c:ext>
            </c:extLst>
          </c:dPt>
          <c:dPt>
            <c:idx val="4"/>
            <c:invertIfNegative val="0"/>
            <c:bubble3D val="0"/>
            <c:spPr>
              <a:solidFill>
                <a:srgbClr val="FF0000"/>
              </a:solidFill>
              <a:ln w="9525" cap="flat" cmpd="sng" algn="ctr">
                <a:solidFill>
                  <a:srgbClr val="FF0000"/>
                </a:solidFill>
                <a:round/>
              </a:ln>
              <a:effectLst/>
              <a:sp3d contourW="9525">
                <a:contourClr>
                  <a:srgbClr val="FF0000"/>
                </a:contourClr>
              </a:sp3d>
            </c:spPr>
            <c:extLst>
              <c:ext xmlns:c16="http://schemas.microsoft.com/office/drawing/2014/chart" uri="{C3380CC4-5D6E-409C-BE32-E72D297353CC}">
                <c16:uniqueId val="{00000009-7DC5-4FA6-BF49-5FC61B33E493}"/>
              </c:ext>
            </c:extLst>
          </c:dPt>
          <c:dPt>
            <c:idx val="5"/>
            <c:invertIfNegative val="0"/>
            <c:bubble3D val="0"/>
            <c:spPr>
              <a:solidFill>
                <a:srgbClr val="FF0000"/>
              </a:solidFill>
              <a:ln w="9525" cap="flat" cmpd="sng" algn="ctr">
                <a:solidFill>
                  <a:srgbClr val="FF0000"/>
                </a:solidFill>
                <a:round/>
              </a:ln>
              <a:effectLst/>
              <a:sp3d contourW="9525">
                <a:contourClr>
                  <a:srgbClr val="FF0000"/>
                </a:contourClr>
              </a:sp3d>
            </c:spPr>
            <c:extLst>
              <c:ext xmlns:c16="http://schemas.microsoft.com/office/drawing/2014/chart" uri="{C3380CC4-5D6E-409C-BE32-E72D297353CC}">
                <c16:uniqueId val="{0000000B-7DC5-4FA6-BF49-5FC61B33E493}"/>
              </c:ext>
            </c:extLst>
          </c:dPt>
          <c:dPt>
            <c:idx val="6"/>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D-7DC5-4FA6-BF49-5FC61B33E493}"/>
              </c:ext>
            </c:extLst>
          </c:dPt>
          <c:dPt>
            <c:idx val="7"/>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F-7DC5-4FA6-BF49-5FC61B33E493}"/>
              </c:ext>
            </c:extLst>
          </c:dPt>
          <c:dPt>
            <c:idx val="8"/>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11-7DC5-4FA6-BF49-5FC61B33E493}"/>
              </c:ext>
            </c:extLst>
          </c:dPt>
          <c:dLbls>
            <c:dLbl>
              <c:idx val="4"/>
              <c:layout>
                <c:manualLayout>
                  <c:x val="6.304932969626407E-3"/>
                  <c:y val="-2.21209689541780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C5-4FA6-BF49-5FC61B33E49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IPC!$B$5:$J$5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IPC!$B$6:$J$6</c:f>
              <c:numCache>
                <c:formatCode>#,##0.00</c:formatCode>
                <c:ptCount val="9"/>
                <c:pt idx="0">
                  <c:v>1629817064.2692208</c:v>
                </c:pt>
                <c:pt idx="1">
                  <c:v>1531612331.5856616</c:v>
                </c:pt>
                <c:pt idx="2">
                  <c:v>1560685063.0152318</c:v>
                </c:pt>
                <c:pt idx="3">
                  <c:v>1911692736.9566393</c:v>
                </c:pt>
                <c:pt idx="4">
                  <c:v>1927899731.072072</c:v>
                </c:pt>
                <c:pt idx="5">
                  <c:v>1758002376.4219103</c:v>
                </c:pt>
                <c:pt idx="6">
                  <c:v>1804358296.7921965</c:v>
                </c:pt>
                <c:pt idx="7">
                  <c:v>1710807316.0599163</c:v>
                </c:pt>
                <c:pt idx="8">
                  <c:v>1431858460.2100003</c:v>
                </c:pt>
              </c:numCache>
            </c:numRef>
          </c:val>
          <c:extLst>
            <c:ext xmlns:c16="http://schemas.microsoft.com/office/drawing/2014/chart" uri="{C3380CC4-5D6E-409C-BE32-E72D297353CC}">
              <c16:uniqueId val="{00000012-7DC5-4FA6-BF49-5FC61B33E493}"/>
            </c:ext>
          </c:extLst>
        </c:ser>
        <c:dLbls>
          <c:showLegendKey val="0"/>
          <c:showVal val="1"/>
          <c:showCatName val="0"/>
          <c:showSerName val="0"/>
          <c:showPercent val="0"/>
          <c:showBubbleSize val="0"/>
        </c:dLbls>
        <c:gapWidth val="150"/>
        <c:shape val="box"/>
        <c:axId val="1759605984"/>
        <c:axId val="1759610560"/>
        <c:axId val="0"/>
      </c:bar3DChart>
      <c:catAx>
        <c:axId val="17596059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759610560"/>
        <c:crosses val="autoZero"/>
        <c:auto val="1"/>
        <c:lblAlgn val="ctr"/>
        <c:lblOffset val="100"/>
        <c:noMultiLvlLbl val="0"/>
      </c:catAx>
      <c:valAx>
        <c:axId val="1759610560"/>
        <c:scaling>
          <c:orientation val="minMax"/>
        </c:scaling>
        <c:delete val="1"/>
        <c:axPos val="l"/>
        <c:numFmt formatCode="#,##0.00" sourceLinked="1"/>
        <c:majorTickMark val="none"/>
        <c:minorTickMark val="none"/>
        <c:tickLblPos val="nextTo"/>
        <c:crossAx val="1759605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SERVICIOS DE COMUNICACIÓN SOCIAL Y PUBLICIDAD 2021</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'GRÁFICAS GASTOS 2021'!$L$372</c:f>
              <c:strCache>
                <c:ptCount val="1"/>
                <c:pt idx="0">
                  <c:v> 5136 SERVICIOS DE COMUNICACION SOCIAL Y PUBLICIDAD </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1"/>
              <c:layout>
                <c:manualLayout>
                  <c:x val="-7.3787588578998232E-3"/>
                  <c:y val="1.3357257197668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29-4E98-A807-879465F3B45D}"/>
                </c:ext>
              </c:extLst>
            </c:dLbl>
            <c:dLbl>
              <c:idx val="2"/>
              <c:layout>
                <c:manualLayout>
                  <c:x val="-9.838345143866431E-3"/>
                  <c:y val="1.7809676263557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29-4E98-A807-879465F3B45D}"/>
                </c:ext>
              </c:extLst>
            </c:dLbl>
            <c:dLbl>
              <c:idx val="3"/>
              <c:layout>
                <c:manualLayout>
                  <c:x val="4.9191725719331704E-3"/>
                  <c:y val="-6.67862859883431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29-4E98-A807-879465F3B45D}"/>
                </c:ext>
              </c:extLst>
            </c:dLbl>
            <c:dLbl>
              <c:idx val="4"/>
              <c:layout>
                <c:manualLayout>
                  <c:x val="-4.9191725719333057E-3"/>
                  <c:y val="1.7809676263557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29-4E98-A807-879465F3B45D}"/>
                </c:ext>
              </c:extLst>
            </c:dLbl>
            <c:dLbl>
              <c:idx val="6"/>
              <c:layout>
                <c:manualLayout>
                  <c:x val="1.4757517715799646E-2"/>
                  <c:y val="1.7809676263557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29-4E98-A807-879465F3B45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'GRÁFICAS GASTOS 2021'!$M$371:$X$371</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'GRÁFICAS GASTOS 2021'!$M$372:$V$372</c:f>
              <c:numCache>
                <c:formatCode>_(* #,##0.00_);_(* \(#,##0.00\);_(* "-"??_);_(@_)</c:formatCode>
                <c:ptCount val="10"/>
                <c:pt idx="1">
                  <c:v>1042716.78</c:v>
                </c:pt>
                <c:pt idx="2">
                  <c:v>1224481.98</c:v>
                </c:pt>
                <c:pt idx="3">
                  <c:v>1253096.97</c:v>
                </c:pt>
                <c:pt idx="4">
                  <c:v>1150346.97</c:v>
                </c:pt>
                <c:pt idx="5">
                  <c:v>1188277.97</c:v>
                </c:pt>
                <c:pt idx="6">
                  <c:v>1177985.18</c:v>
                </c:pt>
                <c:pt idx="7">
                  <c:v>1038430.15</c:v>
                </c:pt>
                <c:pt idx="8">
                  <c:v>1245189.17</c:v>
                </c:pt>
                <c:pt idx="9">
                  <c:v>2252150.35</c:v>
                </c:pt>
              </c:numCache>
            </c:numRef>
          </c:val>
          <c:extLst>
            <c:ext xmlns:c16="http://schemas.microsoft.com/office/drawing/2014/chart" uri="{C3380CC4-5D6E-409C-BE32-E72D297353CC}">
              <c16:uniqueId val="{00000000-C0CA-4FE7-89A6-D2D7B64CDA82}"/>
            </c:ext>
          </c:extLst>
        </c:ser>
        <c:dLbls>
          <c:showLegendKey val="0"/>
          <c:showVal val="1"/>
          <c:showCatName val="0"/>
          <c:showSerName val="0"/>
          <c:showPercent val="0"/>
          <c:showBubbleSize val="0"/>
        </c:dLbls>
        <c:gapWidth val="150"/>
        <c:shape val="cylinder"/>
        <c:axId val="-1139546000"/>
        <c:axId val="-1139556336"/>
        <c:axId val="0"/>
      </c:bar3DChart>
      <c:catAx>
        <c:axId val="-1139546000"/>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139556336"/>
        <c:crosses val="autoZero"/>
        <c:auto val="1"/>
        <c:lblAlgn val="ctr"/>
        <c:lblOffset val="100"/>
        <c:noMultiLvlLbl val="0"/>
      </c:catAx>
      <c:valAx>
        <c:axId val="-1139556336"/>
        <c:scaling>
          <c:orientation val="minMax"/>
        </c:scaling>
        <c:delete val="1"/>
        <c:axPos val="l"/>
        <c:numFmt formatCode="_(* #,##0.00_);_(* \(#,##0.00\);_(* &quot;-&quot;??_);_(@_)" sourceLinked="1"/>
        <c:majorTickMark val="none"/>
        <c:minorTickMark val="none"/>
        <c:tickLblPos val="nextTo"/>
        <c:crossAx val="-113954600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IPC!$A$151</c:f>
              <c:strCache>
                <c:ptCount val="1"/>
                <c:pt idx="0">
                  <c:v>TRANSFERENCIAS A ENTIDADES PARAESTATALES</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02AF-406E-963E-3F565A4A03E9}"/>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02AF-406E-963E-3F565A4A03E9}"/>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02AF-406E-963E-3F565A4A03E9}"/>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02AF-406E-963E-3F565A4A03E9}"/>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02AF-406E-963E-3F565A4A03E9}"/>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02AF-406E-963E-3F565A4A03E9}"/>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02AF-406E-963E-3F565A4A03E9}"/>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02AF-406E-963E-3F565A4A03E9}"/>
              </c:ext>
            </c:extLst>
          </c:dPt>
          <c:dLbls>
            <c:dLbl>
              <c:idx val="0"/>
              <c:layout>
                <c:manualLayout>
                  <c:x val="2.3023675771533295E-3"/>
                  <c:y val="1.2935986896965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055-4354-A0E5-9958B0C362B0}"/>
                </c:ext>
              </c:extLst>
            </c:dLbl>
            <c:dLbl>
              <c:idx val="2"/>
              <c:layout>
                <c:manualLayout>
                  <c:x val="9.2094703086132955E-3"/>
                  <c:y val="1.2935986896965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AF-406E-963E-3F565A4A03E9}"/>
                </c:ext>
              </c:extLst>
            </c:dLbl>
            <c:dLbl>
              <c:idx val="4"/>
              <c:layout>
                <c:manualLayout>
                  <c:x val="-1.8418940617226678E-2"/>
                  <c:y val="6.46799344848285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AF-406E-963E-3F565A4A03E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IPC!$B$150:$J$150</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IPC!$B$151:$J$151</c:f>
              <c:numCache>
                <c:formatCode>#,##0.00</c:formatCode>
                <c:ptCount val="9"/>
                <c:pt idx="0">
                  <c:v>73163028.232182994</c:v>
                </c:pt>
                <c:pt idx="1">
                  <c:v>78005003.031806409</c:v>
                </c:pt>
                <c:pt idx="2">
                  <c:v>75154316.477855995</c:v>
                </c:pt>
                <c:pt idx="3">
                  <c:v>76376486.718404502</c:v>
                </c:pt>
                <c:pt idx="4">
                  <c:v>90922918.718250915</c:v>
                </c:pt>
                <c:pt idx="5">
                  <c:v>96017093.674730897</c:v>
                </c:pt>
                <c:pt idx="6">
                  <c:v>185767328.60732064</c:v>
                </c:pt>
                <c:pt idx="7">
                  <c:v>219077074.8779957</c:v>
                </c:pt>
                <c:pt idx="8">
                  <c:v>108694033.52000001</c:v>
                </c:pt>
              </c:numCache>
            </c:numRef>
          </c:val>
          <c:extLst>
            <c:ext xmlns:c16="http://schemas.microsoft.com/office/drawing/2014/chart" uri="{C3380CC4-5D6E-409C-BE32-E72D297353CC}">
              <c16:uniqueId val="{00000010-02AF-406E-963E-3F565A4A03E9}"/>
            </c:ext>
          </c:extLst>
        </c:ser>
        <c:dLbls>
          <c:showLegendKey val="0"/>
          <c:showVal val="1"/>
          <c:showCatName val="0"/>
          <c:showSerName val="0"/>
          <c:showPercent val="0"/>
          <c:showBubbleSize val="0"/>
        </c:dLbls>
        <c:gapWidth val="150"/>
        <c:shape val="box"/>
        <c:axId val="43809728"/>
        <c:axId val="43810560"/>
        <c:axId val="0"/>
      </c:bar3DChart>
      <c:catAx>
        <c:axId val="438097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43810560"/>
        <c:crosses val="autoZero"/>
        <c:auto val="1"/>
        <c:lblAlgn val="ctr"/>
        <c:lblOffset val="100"/>
        <c:noMultiLvlLbl val="0"/>
      </c:catAx>
      <c:valAx>
        <c:axId val="43810560"/>
        <c:scaling>
          <c:orientation val="minMax"/>
        </c:scaling>
        <c:delete val="1"/>
        <c:axPos val="l"/>
        <c:numFmt formatCode="#,##0.00" sourceLinked="1"/>
        <c:majorTickMark val="none"/>
        <c:minorTickMark val="none"/>
        <c:tickLblPos val="nextTo"/>
        <c:crossAx val="43809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IPC!$A$179</c:f>
              <c:strCache>
                <c:ptCount val="1"/>
                <c:pt idx="0">
                  <c:v>AYUDAS SOCIALES A INSTITUCIONES</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2418-4CF7-A2E5-2C770F51E95B}"/>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2418-4CF7-A2E5-2C770F51E95B}"/>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2418-4CF7-A2E5-2C770F51E95B}"/>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2418-4CF7-A2E5-2C770F51E95B}"/>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2418-4CF7-A2E5-2C770F51E95B}"/>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2418-4CF7-A2E5-2C770F51E95B}"/>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2418-4CF7-A2E5-2C770F51E95B}"/>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2418-4CF7-A2E5-2C770F51E95B}"/>
              </c:ext>
            </c:extLst>
          </c:dPt>
          <c:dLbls>
            <c:dLbl>
              <c:idx val="0"/>
              <c:layout>
                <c:manualLayout>
                  <c:x val="-6.2172766859467515E-3"/>
                  <c:y val="1.2626507413599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3CD-42AD-B3AC-BADAAE043819}"/>
                </c:ext>
              </c:extLst>
            </c:dLbl>
            <c:dLbl>
              <c:idx val="3"/>
              <c:layout>
                <c:manualLayout>
                  <c:x val="4.1448511239645007E-3"/>
                  <c:y val="6.31325370679957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18-4CF7-A2E5-2C770F51E95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IPC!$B$178:$J$178</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IPC!$B$179:$J$179</c:f>
              <c:numCache>
                <c:formatCode>#,##0.00</c:formatCode>
                <c:ptCount val="9"/>
                <c:pt idx="0">
                  <c:v>9784240.291585099</c:v>
                </c:pt>
                <c:pt idx="1">
                  <c:v>10059258.146256</c:v>
                </c:pt>
                <c:pt idx="2">
                  <c:v>7431192.010472999</c:v>
                </c:pt>
                <c:pt idx="3">
                  <c:v>6948695.920376</c:v>
                </c:pt>
                <c:pt idx="4">
                  <c:v>9731860.7937534004</c:v>
                </c:pt>
                <c:pt idx="5">
                  <c:v>4488836.2014349001</c:v>
                </c:pt>
                <c:pt idx="6">
                  <c:v>7649994.387279002</c:v>
                </c:pt>
                <c:pt idx="7">
                  <c:v>22230679.418203004</c:v>
                </c:pt>
                <c:pt idx="8">
                  <c:v>33114063.350000001</c:v>
                </c:pt>
              </c:numCache>
            </c:numRef>
          </c:val>
          <c:extLst>
            <c:ext xmlns:c16="http://schemas.microsoft.com/office/drawing/2014/chart" uri="{C3380CC4-5D6E-409C-BE32-E72D297353CC}">
              <c16:uniqueId val="{00000010-2418-4CF7-A2E5-2C770F51E95B}"/>
            </c:ext>
          </c:extLst>
        </c:ser>
        <c:dLbls>
          <c:showLegendKey val="0"/>
          <c:showVal val="1"/>
          <c:showCatName val="0"/>
          <c:showSerName val="0"/>
          <c:showPercent val="0"/>
          <c:showBubbleSize val="0"/>
        </c:dLbls>
        <c:gapWidth val="150"/>
        <c:shape val="box"/>
        <c:axId val="154228560"/>
        <c:axId val="154248944"/>
        <c:axId val="0"/>
      </c:bar3DChart>
      <c:catAx>
        <c:axId val="1542285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54248944"/>
        <c:crosses val="autoZero"/>
        <c:auto val="1"/>
        <c:lblAlgn val="ctr"/>
        <c:lblOffset val="100"/>
        <c:noMultiLvlLbl val="0"/>
      </c:catAx>
      <c:valAx>
        <c:axId val="154248944"/>
        <c:scaling>
          <c:orientation val="minMax"/>
        </c:scaling>
        <c:delete val="1"/>
        <c:axPos val="l"/>
        <c:numFmt formatCode="#,##0.00" sourceLinked="1"/>
        <c:majorTickMark val="none"/>
        <c:minorTickMark val="none"/>
        <c:tickLblPos val="nextTo"/>
        <c:crossAx val="154228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MX" dirty="0"/>
              <a:t>AYUDAS SOCIALES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IPC!$P$356</c:f>
              <c:strCache>
                <c:ptCount val="1"/>
                <c:pt idx="0">
                  <c:v>SUMA</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C1C3-4CE5-8775-451FCF6BA690}"/>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C1C3-4CE5-8775-451FCF6BA690}"/>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C1C3-4CE5-8775-451FCF6BA690}"/>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C1C3-4CE5-8775-451FCF6BA690}"/>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C1C3-4CE5-8775-451FCF6BA690}"/>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C1C3-4CE5-8775-451FCF6BA690}"/>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C1C3-4CE5-8775-451FCF6BA690}"/>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C1C3-4CE5-8775-451FCF6BA690}"/>
              </c:ext>
            </c:extLst>
          </c:dPt>
          <c:dLbls>
            <c:dLbl>
              <c:idx val="7"/>
              <c:layout>
                <c:manualLayout>
                  <c:x val="1.2632917104687924E-2"/>
                  <c:y val="-2.34535348539850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1C3-4CE5-8775-451FCF6BA69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IPC!$O$357:$O$365</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IPC!$P$357:$P$365</c:f>
              <c:numCache>
                <c:formatCode>#,##0.00</c:formatCode>
                <c:ptCount val="9"/>
                <c:pt idx="0">
                  <c:v>103263701.3893975</c:v>
                </c:pt>
                <c:pt idx="1">
                  <c:v>87606556.436955601</c:v>
                </c:pt>
                <c:pt idx="2">
                  <c:v>104212533.8079672</c:v>
                </c:pt>
                <c:pt idx="3">
                  <c:v>115745599.11502951</c:v>
                </c:pt>
                <c:pt idx="4">
                  <c:v>123162986.58050701</c:v>
                </c:pt>
                <c:pt idx="5">
                  <c:v>115667643.51128352</c:v>
                </c:pt>
                <c:pt idx="6">
                  <c:v>105657566.74160022</c:v>
                </c:pt>
                <c:pt idx="7">
                  <c:v>82872295.336937606</c:v>
                </c:pt>
                <c:pt idx="8">
                  <c:v>45085314.710000001</c:v>
                </c:pt>
              </c:numCache>
            </c:numRef>
          </c:val>
          <c:extLst>
            <c:ext xmlns:c16="http://schemas.microsoft.com/office/drawing/2014/chart" uri="{C3380CC4-5D6E-409C-BE32-E72D297353CC}">
              <c16:uniqueId val="{00000010-C1C3-4CE5-8775-451FCF6BA690}"/>
            </c:ext>
          </c:extLst>
        </c:ser>
        <c:ser>
          <c:idx val="1"/>
          <c:order val="1"/>
          <c:tx>
            <c:strRef>
              <c:f>IPC!$Q$356</c:f>
              <c:strCache>
                <c:ptCount val="1"/>
                <c:pt idx="0">
                  <c:v>AYU. PERSONAS</c:v>
                </c:pt>
              </c:strCache>
            </c:strRef>
          </c:tx>
          <c:spPr>
            <a:solidFill>
              <a:schemeClr val="accent4">
                <a:lumMod val="60000"/>
                <a:lumOff val="40000"/>
              </a:schemeClr>
            </a:solidFill>
            <a:ln w="9525" cap="flat" cmpd="sng" algn="ctr">
              <a:noFill/>
              <a:round/>
            </a:ln>
            <a:effectLst/>
            <a:sp3d/>
          </c:spPr>
          <c:invertIfNegative val="0"/>
          <c:dLbls>
            <c:dLbl>
              <c:idx val="8"/>
              <c:layout>
                <c:manualLayout>
                  <c:x val="8.4219447364584608E-3"/>
                  <c:y val="2.34535348539824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1C3-4CE5-8775-451FCF6BA69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IPC!$O$357:$O$365</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IPC!$Q$357:$Q$365</c:f>
              <c:numCache>
                <c:formatCode>#,##0.00</c:formatCode>
                <c:ptCount val="9"/>
                <c:pt idx="0">
                  <c:v>78801033.892917797</c:v>
                </c:pt>
                <c:pt idx="1">
                  <c:v>65564884.941137999</c:v>
                </c:pt>
                <c:pt idx="2">
                  <c:v>81749230.075128004</c:v>
                </c:pt>
                <c:pt idx="3">
                  <c:v>93780545.322574511</c:v>
                </c:pt>
                <c:pt idx="4">
                  <c:v>101218126.90877461</c:v>
                </c:pt>
                <c:pt idx="5">
                  <c:v>91673673.589823514</c:v>
                </c:pt>
                <c:pt idx="6">
                  <c:v>79554460.904295817</c:v>
                </c:pt>
                <c:pt idx="7">
                  <c:v>63841553.172086209</c:v>
                </c:pt>
                <c:pt idx="8">
                  <c:v>28848204.509999998</c:v>
                </c:pt>
              </c:numCache>
            </c:numRef>
          </c:val>
          <c:extLst>
            <c:ext xmlns:c16="http://schemas.microsoft.com/office/drawing/2014/chart" uri="{C3380CC4-5D6E-409C-BE32-E72D297353CC}">
              <c16:uniqueId val="{00000011-C1C3-4CE5-8775-451FCF6BA690}"/>
            </c:ext>
          </c:extLst>
        </c:ser>
        <c:ser>
          <c:idx val="2"/>
          <c:order val="2"/>
          <c:tx>
            <c:strRef>
              <c:f>IPC!$R$356</c:f>
              <c:strCache>
                <c:ptCount val="1"/>
                <c:pt idx="0">
                  <c:v>BECAS</c:v>
                </c:pt>
              </c:strCache>
            </c:strRef>
          </c:tx>
          <c:spPr>
            <a:solidFill>
              <a:schemeClr val="accent3">
                <a:alpha val="85000"/>
              </a:schemeClr>
            </a:solidFill>
            <a:ln w="9525" cap="flat" cmpd="sng" algn="ctr">
              <a:noFill/>
              <a:round/>
            </a:ln>
            <a:effectLst/>
            <a:sp3d/>
          </c:spPr>
          <c:invertIfNegative val="0"/>
          <c:dLbls>
            <c:dLbl>
              <c:idx val="0"/>
              <c:layout>
                <c:manualLayout>
                  <c:x val="-1.263291710468792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1C3-4CE5-8775-451FCF6BA690}"/>
                </c:ext>
              </c:extLst>
            </c:dLbl>
            <c:dLbl>
              <c:idx val="1"/>
              <c:layout>
                <c:manualLayout>
                  <c:x val="0"/>
                  <c:y val="1.4072120912390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1C3-4CE5-8775-451FCF6BA690}"/>
                </c:ext>
              </c:extLst>
            </c:dLbl>
            <c:dLbl>
              <c:idx val="2"/>
              <c:layout>
                <c:manualLayout>
                  <c:x val="1.2632917104687962E-2"/>
                  <c:y val="-4.69070697079692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1C3-4CE5-8775-451FCF6BA690}"/>
                </c:ext>
              </c:extLst>
            </c:dLbl>
            <c:dLbl>
              <c:idx val="3"/>
              <c:layout>
                <c:manualLayout>
                  <c:x val="4.2109723682293076E-3"/>
                  <c:y val="1.6417474397788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1C3-4CE5-8775-451FCF6BA690}"/>
                </c:ext>
              </c:extLst>
            </c:dLbl>
            <c:dLbl>
              <c:idx val="4"/>
              <c:layout>
                <c:manualLayout>
                  <c:x val="6.3164585523438847E-3"/>
                  <c:y val="-4.69070697079692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1C3-4CE5-8775-451FCF6BA690}"/>
                </c:ext>
              </c:extLst>
            </c:dLbl>
            <c:dLbl>
              <c:idx val="5"/>
              <c:layout>
                <c:manualLayout>
                  <c:x val="1.4738403288802576E-2"/>
                  <c:y val="1.6417474397788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1C3-4CE5-8775-451FCF6BA69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IPC!$O$357:$O$365</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IPC!$R$357:$R$365</c:f>
              <c:numCache>
                <c:formatCode>#,##0.00</c:formatCode>
                <c:ptCount val="9"/>
                <c:pt idx="0">
                  <c:v>24462667.496479701</c:v>
                </c:pt>
                <c:pt idx="1">
                  <c:v>22041671.495817602</c:v>
                </c:pt>
                <c:pt idx="2">
                  <c:v>22463303.732839197</c:v>
                </c:pt>
                <c:pt idx="3">
                  <c:v>21965053.792455003</c:v>
                </c:pt>
                <c:pt idx="4">
                  <c:v>21944859.671732403</c:v>
                </c:pt>
                <c:pt idx="5">
                  <c:v>23993969.921460003</c:v>
                </c:pt>
                <c:pt idx="6">
                  <c:v>26103105.837304402</c:v>
                </c:pt>
                <c:pt idx="7">
                  <c:v>19030742.164851401</c:v>
                </c:pt>
                <c:pt idx="8">
                  <c:v>16237110.200000001</c:v>
                </c:pt>
              </c:numCache>
            </c:numRef>
          </c:val>
          <c:extLst>
            <c:ext xmlns:c16="http://schemas.microsoft.com/office/drawing/2014/chart" uri="{C3380CC4-5D6E-409C-BE32-E72D297353CC}">
              <c16:uniqueId val="{00000012-C1C3-4CE5-8775-451FCF6BA690}"/>
            </c:ext>
          </c:extLst>
        </c:ser>
        <c:dLbls>
          <c:showLegendKey val="0"/>
          <c:showVal val="1"/>
          <c:showCatName val="0"/>
          <c:showSerName val="0"/>
          <c:showPercent val="0"/>
          <c:showBubbleSize val="0"/>
        </c:dLbls>
        <c:gapWidth val="150"/>
        <c:shape val="box"/>
        <c:axId val="154255600"/>
        <c:axId val="154270992"/>
        <c:axId val="0"/>
      </c:bar3DChart>
      <c:catAx>
        <c:axId val="1542556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54270992"/>
        <c:crosses val="autoZero"/>
        <c:auto val="1"/>
        <c:lblAlgn val="ctr"/>
        <c:lblOffset val="100"/>
        <c:noMultiLvlLbl val="0"/>
      </c:catAx>
      <c:valAx>
        <c:axId val="154270992"/>
        <c:scaling>
          <c:orientation val="minMax"/>
        </c:scaling>
        <c:delete val="1"/>
        <c:axPos val="l"/>
        <c:numFmt formatCode="#,##0.00" sourceLinked="1"/>
        <c:majorTickMark val="none"/>
        <c:minorTickMark val="none"/>
        <c:tickLblPos val="nextTo"/>
        <c:crossAx val="154255600"/>
        <c:crosses val="autoZero"/>
        <c:crossBetween val="between"/>
      </c:valAx>
      <c:spPr>
        <a:noFill/>
        <a:ln>
          <a:noFill/>
        </a:ln>
        <a:effectLst/>
      </c:spPr>
    </c:plotArea>
    <c:legend>
      <c:legendPos val="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IPC!$A$296</c:f>
              <c:strCache>
                <c:ptCount val="1"/>
                <c:pt idx="0">
                  <c:v>AYUDAS SOCIALES A PERSONAS</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FE21-4A57-91D4-9BB23D5C5A93}"/>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FE21-4A57-91D4-9BB23D5C5A93}"/>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FE21-4A57-91D4-9BB23D5C5A93}"/>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FE21-4A57-91D4-9BB23D5C5A93}"/>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FE21-4A57-91D4-9BB23D5C5A93}"/>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FE21-4A57-91D4-9BB23D5C5A93}"/>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FE21-4A57-91D4-9BB23D5C5A93}"/>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FE21-4A57-91D4-9BB23D5C5A9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IPC!$B$295:$J$295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IPC!$B$296:$J$296</c:f>
              <c:numCache>
                <c:formatCode>#,##0.00</c:formatCode>
                <c:ptCount val="9"/>
                <c:pt idx="0">
                  <c:v>78801033.892917797</c:v>
                </c:pt>
                <c:pt idx="1">
                  <c:v>65564884.941137999</c:v>
                </c:pt>
                <c:pt idx="2">
                  <c:v>81749230.075128004</c:v>
                </c:pt>
                <c:pt idx="3">
                  <c:v>93780545.322574511</c:v>
                </c:pt>
                <c:pt idx="4">
                  <c:v>101218126.90877461</c:v>
                </c:pt>
                <c:pt idx="5">
                  <c:v>91673673.589823514</c:v>
                </c:pt>
                <c:pt idx="6">
                  <c:v>79554460.904295817</c:v>
                </c:pt>
                <c:pt idx="7">
                  <c:v>63841553.172086209</c:v>
                </c:pt>
                <c:pt idx="8">
                  <c:v>28848204.509999998</c:v>
                </c:pt>
              </c:numCache>
            </c:numRef>
          </c:val>
          <c:extLst>
            <c:ext xmlns:c16="http://schemas.microsoft.com/office/drawing/2014/chart" uri="{C3380CC4-5D6E-409C-BE32-E72D297353CC}">
              <c16:uniqueId val="{00000010-FE21-4A57-91D4-9BB23D5C5A93}"/>
            </c:ext>
          </c:extLst>
        </c:ser>
        <c:dLbls>
          <c:showLegendKey val="0"/>
          <c:showVal val="1"/>
          <c:showCatName val="0"/>
          <c:showSerName val="0"/>
          <c:showPercent val="0"/>
          <c:showBubbleSize val="0"/>
        </c:dLbls>
        <c:gapWidth val="150"/>
        <c:shape val="box"/>
        <c:axId val="1774134704"/>
        <c:axId val="1774138448"/>
        <c:axId val="0"/>
      </c:bar3DChart>
      <c:catAx>
        <c:axId val="17741347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774138448"/>
        <c:crosses val="autoZero"/>
        <c:auto val="1"/>
        <c:lblAlgn val="ctr"/>
        <c:lblOffset val="100"/>
        <c:noMultiLvlLbl val="0"/>
      </c:catAx>
      <c:valAx>
        <c:axId val="1774138448"/>
        <c:scaling>
          <c:orientation val="minMax"/>
        </c:scaling>
        <c:delete val="1"/>
        <c:axPos val="l"/>
        <c:numFmt formatCode="#,##0.00" sourceLinked="1"/>
        <c:majorTickMark val="none"/>
        <c:minorTickMark val="none"/>
        <c:tickLblPos val="nextTo"/>
        <c:crossAx val="1774134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IPC!$A$324</c:f>
              <c:strCache>
                <c:ptCount val="1"/>
                <c:pt idx="0">
                  <c:v>BECAS </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1464-4CB2-A9C5-F2560A85E8CB}"/>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1464-4CB2-A9C5-F2560A85E8CB}"/>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1464-4CB2-A9C5-F2560A85E8CB}"/>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1464-4CB2-A9C5-F2560A85E8CB}"/>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1464-4CB2-A9C5-F2560A85E8CB}"/>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1464-4CB2-A9C5-F2560A85E8CB}"/>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1464-4CB2-A9C5-F2560A85E8CB}"/>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1464-4CB2-A9C5-F2560A85E8CB}"/>
              </c:ext>
            </c:extLst>
          </c:dPt>
          <c:dLbls>
            <c:dLbl>
              <c:idx val="1"/>
              <c:layout>
                <c:manualLayout>
                  <c:x val="-1.3785241139377317E-2"/>
                  <c:y val="8.853036800749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64-4CB2-A9C5-F2560A85E8CB}"/>
                </c:ext>
              </c:extLst>
            </c:dLbl>
            <c:dLbl>
              <c:idx val="3"/>
              <c:layout>
                <c:manualLayout>
                  <c:x val="-7.2207571820135513E-17"/>
                  <c:y val="6.63977760056213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464-4CB2-A9C5-F2560A85E8CB}"/>
                </c:ext>
              </c:extLst>
            </c:dLbl>
            <c:dLbl>
              <c:idx val="4"/>
              <c:layout>
                <c:manualLayout>
                  <c:x val="9.8466008138409396E-3"/>
                  <c:y val="-2.4345851202061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464-4CB2-A9C5-F2560A85E8C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IPC!$B$323:$J$323</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IPC!$B$324:$J$324</c:f>
              <c:numCache>
                <c:formatCode>#,##0.00</c:formatCode>
                <c:ptCount val="9"/>
                <c:pt idx="0">
                  <c:v>24462667.496479701</c:v>
                </c:pt>
                <c:pt idx="1">
                  <c:v>22041671.495817602</c:v>
                </c:pt>
                <c:pt idx="2">
                  <c:v>22463303.732839197</c:v>
                </c:pt>
                <c:pt idx="3">
                  <c:v>21965053.792455003</c:v>
                </c:pt>
                <c:pt idx="4">
                  <c:v>21944859.671732403</c:v>
                </c:pt>
                <c:pt idx="5">
                  <c:v>23993969.921460003</c:v>
                </c:pt>
                <c:pt idx="6">
                  <c:v>26103105.837304402</c:v>
                </c:pt>
                <c:pt idx="7">
                  <c:v>19030742.164851401</c:v>
                </c:pt>
                <c:pt idx="8">
                  <c:v>16237110.200000001</c:v>
                </c:pt>
              </c:numCache>
            </c:numRef>
          </c:val>
          <c:extLst>
            <c:ext xmlns:c16="http://schemas.microsoft.com/office/drawing/2014/chart" uri="{C3380CC4-5D6E-409C-BE32-E72D297353CC}">
              <c16:uniqueId val="{00000010-1464-4CB2-A9C5-F2560A85E8CB}"/>
            </c:ext>
          </c:extLst>
        </c:ser>
        <c:dLbls>
          <c:showLegendKey val="0"/>
          <c:showVal val="1"/>
          <c:showCatName val="0"/>
          <c:showSerName val="0"/>
          <c:showPercent val="0"/>
          <c:showBubbleSize val="0"/>
        </c:dLbls>
        <c:gapWidth val="150"/>
        <c:shape val="box"/>
        <c:axId val="1803680704"/>
        <c:axId val="1803671552"/>
        <c:axId val="0"/>
      </c:bar3DChart>
      <c:catAx>
        <c:axId val="18036807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803671552"/>
        <c:crosses val="autoZero"/>
        <c:auto val="1"/>
        <c:lblAlgn val="ctr"/>
        <c:lblOffset val="100"/>
        <c:noMultiLvlLbl val="0"/>
      </c:catAx>
      <c:valAx>
        <c:axId val="1803671552"/>
        <c:scaling>
          <c:orientation val="minMax"/>
        </c:scaling>
        <c:delete val="1"/>
        <c:axPos val="l"/>
        <c:numFmt formatCode="#,##0.00" sourceLinked="1"/>
        <c:majorTickMark val="none"/>
        <c:minorTickMark val="none"/>
        <c:tickLblPos val="nextTo"/>
        <c:crossAx val="1803680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IPC!$A$269</c:f>
              <c:strCache>
                <c:ptCount val="1"/>
                <c:pt idx="0">
                  <c:v>SERVICIOS BASICOS</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4031-4F28-A40F-51E2827A0EFC}"/>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4031-4F28-A40F-51E2827A0EFC}"/>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4031-4F28-A40F-51E2827A0EFC}"/>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4031-4F28-A40F-51E2827A0EFC}"/>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4031-4F28-A40F-51E2827A0EFC}"/>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4031-4F28-A40F-51E2827A0EFC}"/>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4031-4F28-A40F-51E2827A0EFC}"/>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4031-4F28-A40F-51E2827A0EF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IPC!$B$268:$J$268</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IPC!$B$269:$J$269</c:f>
              <c:numCache>
                <c:formatCode>#,##0.00</c:formatCode>
                <c:ptCount val="9"/>
                <c:pt idx="0">
                  <c:v>88316723.042708501</c:v>
                </c:pt>
                <c:pt idx="1">
                  <c:v>84440557.852912813</c:v>
                </c:pt>
                <c:pt idx="2">
                  <c:v>72901484.407351598</c:v>
                </c:pt>
                <c:pt idx="3">
                  <c:v>89111458.505363002</c:v>
                </c:pt>
                <c:pt idx="4">
                  <c:v>117284871.61514342</c:v>
                </c:pt>
                <c:pt idx="5">
                  <c:v>113669920.77056003</c:v>
                </c:pt>
                <c:pt idx="6">
                  <c:v>129733149.25408761</c:v>
                </c:pt>
                <c:pt idx="7">
                  <c:v>101014505.52551679</c:v>
                </c:pt>
                <c:pt idx="8">
                  <c:v>81714940.780000016</c:v>
                </c:pt>
              </c:numCache>
            </c:numRef>
          </c:val>
          <c:extLst>
            <c:ext xmlns:c16="http://schemas.microsoft.com/office/drawing/2014/chart" uri="{C3380CC4-5D6E-409C-BE32-E72D297353CC}">
              <c16:uniqueId val="{00000010-4031-4F28-A40F-51E2827A0EFC}"/>
            </c:ext>
          </c:extLst>
        </c:ser>
        <c:dLbls>
          <c:showLegendKey val="0"/>
          <c:showVal val="1"/>
          <c:showCatName val="0"/>
          <c:showSerName val="0"/>
          <c:showPercent val="0"/>
          <c:showBubbleSize val="0"/>
        </c:dLbls>
        <c:gapWidth val="150"/>
        <c:shape val="box"/>
        <c:axId val="1638305600"/>
        <c:axId val="1638303104"/>
        <c:axId val="0"/>
      </c:bar3DChart>
      <c:catAx>
        <c:axId val="16383056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638303104"/>
        <c:crosses val="autoZero"/>
        <c:auto val="1"/>
        <c:lblAlgn val="ctr"/>
        <c:lblOffset val="100"/>
        <c:noMultiLvlLbl val="0"/>
      </c:catAx>
      <c:valAx>
        <c:axId val="1638303104"/>
        <c:scaling>
          <c:orientation val="minMax"/>
        </c:scaling>
        <c:delete val="1"/>
        <c:axPos val="l"/>
        <c:numFmt formatCode="#,##0.00" sourceLinked="1"/>
        <c:majorTickMark val="none"/>
        <c:minorTickMark val="none"/>
        <c:tickLblPos val="nextTo"/>
        <c:crossAx val="1638305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IPC!$P$553</c:f>
              <c:strCache>
                <c:ptCount val="1"/>
                <c:pt idx="0">
                  <c:v>SUMA</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ACFE-404B-989B-5AE6C14BA210}"/>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ACFE-404B-989B-5AE6C14BA210}"/>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ACFE-404B-989B-5AE6C14BA210}"/>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ACFE-404B-989B-5AE6C14BA210}"/>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ACFE-404B-989B-5AE6C14BA210}"/>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ACFE-404B-989B-5AE6C14BA210}"/>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ACFE-404B-989B-5AE6C14BA210}"/>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ACFE-404B-989B-5AE6C14BA210}"/>
              </c:ext>
            </c:extLst>
          </c:dPt>
          <c:dLbls>
            <c:dLbl>
              <c:idx val="0"/>
              <c:layout>
                <c:manualLayout>
                  <c:x val="1.8943877346299896E-3"/>
                  <c:y val="6.3343014894752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CFE-404B-989B-5AE6C14BA210}"/>
                </c:ext>
              </c:extLst>
            </c:dLbl>
            <c:dLbl>
              <c:idx val="2"/>
              <c:layout>
                <c:manualLayout>
                  <c:x val="-3.4730040597157202E-17"/>
                  <c:y val="-1.2668602978950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FE-404B-989B-5AE6C14BA210}"/>
                </c:ext>
              </c:extLst>
            </c:dLbl>
            <c:dLbl>
              <c:idx val="3"/>
              <c:layout>
                <c:manualLayout>
                  <c:x val="7.5775509385199585E-3"/>
                  <c:y val="-3.3782941277201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FE-404B-989B-5AE6C14BA210}"/>
                </c:ext>
              </c:extLst>
            </c:dLbl>
            <c:dLbl>
              <c:idx val="5"/>
              <c:layout>
                <c:manualLayout>
                  <c:x val="9.4719386731498788E-3"/>
                  <c:y val="-2.322577212807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CFE-404B-989B-5AE6C14BA21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IPC!$O$554:$O$562</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IPC!$P$554:$P$562</c:f>
              <c:numCache>
                <c:formatCode>#,##0.00</c:formatCode>
                <c:ptCount val="9"/>
                <c:pt idx="0">
                  <c:v>331678898.47250569</c:v>
                </c:pt>
                <c:pt idx="1">
                  <c:v>340981831.61634243</c:v>
                </c:pt>
                <c:pt idx="2">
                  <c:v>348714152.11985666</c:v>
                </c:pt>
                <c:pt idx="3">
                  <c:v>357758052.68681359</c:v>
                </c:pt>
                <c:pt idx="4">
                  <c:v>358486249.23547471</c:v>
                </c:pt>
                <c:pt idx="5">
                  <c:v>367870805.35705858</c:v>
                </c:pt>
                <c:pt idx="6">
                  <c:v>554895581.01132703</c:v>
                </c:pt>
                <c:pt idx="7">
                  <c:v>585091505.93347371</c:v>
                </c:pt>
                <c:pt idx="8">
                  <c:v>493197025.04999995</c:v>
                </c:pt>
              </c:numCache>
            </c:numRef>
          </c:val>
          <c:extLst>
            <c:ext xmlns:c16="http://schemas.microsoft.com/office/drawing/2014/chart" uri="{C3380CC4-5D6E-409C-BE32-E72D297353CC}">
              <c16:uniqueId val="{00000010-ACFE-404B-989B-5AE6C14BA210}"/>
            </c:ext>
          </c:extLst>
        </c:ser>
        <c:ser>
          <c:idx val="1"/>
          <c:order val="1"/>
          <c:tx>
            <c:strRef>
              <c:f>IPC!$Q$553</c:f>
              <c:strCache>
                <c:ptCount val="1"/>
                <c:pt idx="0">
                  <c:v>SINDICALIZADOS </c:v>
                </c:pt>
              </c:strCache>
            </c:strRef>
          </c:tx>
          <c:spPr>
            <a:solidFill>
              <a:schemeClr val="accent2">
                <a:lumMod val="60000"/>
                <a:lumOff val="40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9.4719386731499499E-3"/>
                  <c:y val="1.055716914912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CFE-404B-989B-5AE6C14BA210}"/>
                </c:ext>
              </c:extLst>
            </c:dLbl>
            <c:dLbl>
              <c:idx val="3"/>
              <c:layout>
                <c:manualLayout>
                  <c:x val="5.6831632038898995E-3"/>
                  <c:y val="1.2668602978950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CFE-404B-989B-5AE6C14BA210}"/>
                </c:ext>
              </c:extLst>
            </c:dLbl>
            <c:dLbl>
              <c:idx val="4"/>
              <c:layout>
                <c:manualLayout>
                  <c:x val="1.8943877346299896E-3"/>
                  <c:y val="-6.3343014894753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CFE-404B-989B-5AE6C14BA210}"/>
                </c:ext>
              </c:extLst>
            </c:dLbl>
            <c:dLbl>
              <c:idx val="5"/>
              <c:layout>
                <c:manualLayout>
                  <c:x val="1.1366326407779938E-2"/>
                  <c:y val="1.47800368087755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CFE-404B-989B-5AE6C14BA21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IPC!$O$554:$O$562</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IPC!$Q$554:$Q$562</c:f>
              <c:numCache>
                <c:formatCode>#,##0.00</c:formatCode>
                <c:ptCount val="9"/>
                <c:pt idx="0">
                  <c:v>262195336.03633228</c:v>
                </c:pt>
                <c:pt idx="1">
                  <c:v>264549934.38345122</c:v>
                </c:pt>
                <c:pt idx="2">
                  <c:v>275995022.08085501</c:v>
                </c:pt>
                <c:pt idx="3">
                  <c:v>276758536.45621854</c:v>
                </c:pt>
                <c:pt idx="4">
                  <c:v>280544571.71406096</c:v>
                </c:pt>
                <c:pt idx="5">
                  <c:v>285291969.26789516</c:v>
                </c:pt>
                <c:pt idx="6">
                  <c:v>325126331.0254128</c:v>
                </c:pt>
                <c:pt idx="7">
                  <c:v>352482540.80195642</c:v>
                </c:pt>
                <c:pt idx="8">
                  <c:v>289406244.54999995</c:v>
                </c:pt>
              </c:numCache>
            </c:numRef>
          </c:val>
          <c:extLst>
            <c:ext xmlns:c16="http://schemas.microsoft.com/office/drawing/2014/chart" uri="{C3380CC4-5D6E-409C-BE32-E72D297353CC}">
              <c16:uniqueId val="{00000011-ACFE-404B-989B-5AE6C14BA210}"/>
            </c:ext>
          </c:extLst>
        </c:ser>
        <c:ser>
          <c:idx val="2"/>
          <c:order val="2"/>
          <c:tx>
            <c:strRef>
              <c:f>IPC!$R$553</c:f>
              <c:strCache>
                <c:ptCount val="1"/>
                <c:pt idx="0">
                  <c:v>CONFIANZA </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layout>
                <c:manualLayout>
                  <c:x val="-2.0838265080929889E-2"/>
                  <c:y val="-4.22286765965016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CFE-404B-989B-5AE6C14BA210}"/>
                </c:ext>
              </c:extLst>
            </c:dLbl>
            <c:dLbl>
              <c:idx val="2"/>
              <c:layout>
                <c:manualLayout>
                  <c:x val="0"/>
                  <c:y val="-1.47800368087755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CFE-404B-989B-5AE6C14BA210}"/>
                </c:ext>
              </c:extLst>
            </c:dLbl>
            <c:dLbl>
              <c:idx val="3"/>
              <c:layout>
                <c:manualLayout>
                  <c:x val="0"/>
                  <c:y val="-4.22286765965016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ACFE-404B-989B-5AE6C14BA210}"/>
                </c:ext>
              </c:extLst>
            </c:dLbl>
            <c:dLbl>
              <c:idx val="6"/>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ACFE-404B-989B-5AE6C14BA21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IPC!$O$554:$O$562</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IPC!$R$554:$R$562</c:f>
              <c:numCache>
                <c:formatCode>#,##0.00</c:formatCode>
                <c:ptCount val="9"/>
                <c:pt idx="0">
                  <c:v>17635585.9147605</c:v>
                </c:pt>
                <c:pt idx="1">
                  <c:v>14253883.502561999</c:v>
                </c:pt>
                <c:pt idx="2">
                  <c:v>12268542.920094999</c:v>
                </c:pt>
                <c:pt idx="3">
                  <c:v>10739716.919013001</c:v>
                </c:pt>
                <c:pt idx="4">
                  <c:v>10776351.1726692</c:v>
                </c:pt>
                <c:pt idx="5">
                  <c:v>12239818.8255651</c:v>
                </c:pt>
                <c:pt idx="6">
                  <c:v>9480288.3994594011</c:v>
                </c:pt>
                <c:pt idx="7">
                  <c:v>2489919.1828134004</c:v>
                </c:pt>
                <c:pt idx="8">
                  <c:v>2993576.6500000004</c:v>
                </c:pt>
              </c:numCache>
            </c:numRef>
          </c:val>
          <c:extLst>
            <c:ext xmlns:c16="http://schemas.microsoft.com/office/drawing/2014/chart" uri="{C3380CC4-5D6E-409C-BE32-E72D297353CC}">
              <c16:uniqueId val="{00000012-ACFE-404B-989B-5AE6C14BA210}"/>
            </c:ext>
          </c:extLst>
        </c:ser>
        <c:ser>
          <c:idx val="3"/>
          <c:order val="3"/>
          <c:tx>
            <c:strRef>
              <c:f>IPC!$S$553</c:f>
              <c:strCache>
                <c:ptCount val="1"/>
                <c:pt idx="0">
                  <c:v>REMUNERACIONES ESP.</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IPC!$O$554:$O$562</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IPC!$S$554:$S$562</c:f>
              <c:numCache>
                <c:formatCode>#,##0.00</c:formatCode>
                <c:ptCount val="9"/>
                <c:pt idx="0">
                  <c:v>51171668.042028405</c:v>
                </c:pt>
                <c:pt idx="1">
                  <c:v>60804322.503605999</c:v>
                </c:pt>
                <c:pt idx="2">
                  <c:v>59240578.781584203</c:v>
                </c:pt>
                <c:pt idx="3">
                  <c:v>69113244.46113801</c:v>
                </c:pt>
                <c:pt idx="4">
                  <c:v>66072045.299542204</c:v>
                </c:pt>
                <c:pt idx="5">
                  <c:v>68103533.233780801</c:v>
                </c:pt>
                <c:pt idx="6">
                  <c:v>70514276.667775005</c:v>
                </c:pt>
                <c:pt idx="7">
                  <c:v>68364459.51147081</c:v>
                </c:pt>
                <c:pt idx="8">
                  <c:v>57596883.740000002</c:v>
                </c:pt>
              </c:numCache>
            </c:numRef>
          </c:val>
          <c:extLst>
            <c:ext xmlns:c16="http://schemas.microsoft.com/office/drawing/2014/chart" uri="{C3380CC4-5D6E-409C-BE32-E72D297353CC}">
              <c16:uniqueId val="{00000013-ACFE-404B-989B-5AE6C14BA210}"/>
            </c:ext>
          </c:extLst>
        </c:ser>
        <c:ser>
          <c:idx val="4"/>
          <c:order val="4"/>
          <c:tx>
            <c:strRef>
              <c:f>IPC!$T$553</c:f>
              <c:strCache>
                <c:ptCount val="1"/>
                <c:pt idx="0">
                  <c:v>PENSIONES</c:v>
                </c:pt>
              </c:strCache>
            </c:strRef>
          </c:tx>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dLbl>
              <c:idx val="0"/>
              <c:layout>
                <c:manualLayout>
                  <c:x val="1.5155101877039917E-2"/>
                  <c:y val="6.3343014894752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CFE-404B-989B-5AE6C14BA210}"/>
                </c:ext>
              </c:extLst>
            </c:dLbl>
            <c:dLbl>
              <c:idx val="1"/>
              <c:layout>
                <c:manualLayout>
                  <c:x val="7.5775509385199585E-3"/>
                  <c:y val="6.3343014894752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CFE-404B-989B-5AE6C14BA210}"/>
                </c:ext>
              </c:extLst>
            </c:dLbl>
            <c:dLbl>
              <c:idx val="2"/>
              <c:layout>
                <c:manualLayout>
                  <c:x val="3.7887754692599793E-3"/>
                  <c:y val="6.3343014894752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ACFE-404B-989B-5AE6C14BA210}"/>
                </c:ext>
              </c:extLst>
            </c:dLbl>
            <c:dLbl>
              <c:idx val="3"/>
              <c:layout>
                <c:manualLayout>
                  <c:x val="9.4719386731499482E-3"/>
                  <c:y val="8.44573531930033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ACFE-404B-989B-5AE6C14BA210}"/>
                </c:ext>
              </c:extLst>
            </c:dLbl>
            <c:dLbl>
              <c:idx val="4"/>
              <c:layout>
                <c:manualLayout>
                  <c:x val="9.4719386731499482E-3"/>
                  <c:y val="6.3343014894752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ACFE-404B-989B-5AE6C14BA210}"/>
                </c:ext>
              </c:extLst>
            </c:dLbl>
            <c:dLbl>
              <c:idx val="5"/>
              <c:layout>
                <c:manualLayout>
                  <c:x val="7.5775509385198883E-3"/>
                  <c:y val="8.44573531930033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ACFE-404B-989B-5AE6C14BA21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IPC!$O$554:$O$562</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IPC!$T$554:$T$562</c:f>
              <c:numCache>
                <c:formatCode>#,##0.00</c:formatCode>
                <c:ptCount val="9"/>
                <c:pt idx="0">
                  <c:v>676308.47938449995</c:v>
                </c:pt>
                <c:pt idx="1">
                  <c:v>1373691.2267231999</c:v>
                </c:pt>
                <c:pt idx="2">
                  <c:v>1210008.3373224</c:v>
                </c:pt>
                <c:pt idx="3">
                  <c:v>1146554.850444</c:v>
                </c:pt>
                <c:pt idx="4">
                  <c:v>1093281.0492024</c:v>
                </c:pt>
                <c:pt idx="5">
                  <c:v>2235484.0298174997</c:v>
                </c:pt>
                <c:pt idx="6">
                  <c:v>149774684.91867983</c:v>
                </c:pt>
                <c:pt idx="7">
                  <c:v>161754586.43723312</c:v>
                </c:pt>
                <c:pt idx="8">
                  <c:v>143200320.11000001</c:v>
                </c:pt>
              </c:numCache>
            </c:numRef>
          </c:val>
          <c:extLst>
            <c:ext xmlns:c16="http://schemas.microsoft.com/office/drawing/2014/chart" uri="{C3380CC4-5D6E-409C-BE32-E72D297353CC}">
              <c16:uniqueId val="{00000014-ACFE-404B-989B-5AE6C14BA210}"/>
            </c:ext>
          </c:extLst>
        </c:ser>
        <c:dLbls>
          <c:showLegendKey val="0"/>
          <c:showVal val="1"/>
          <c:showCatName val="0"/>
          <c:showSerName val="0"/>
          <c:showPercent val="0"/>
          <c:showBubbleSize val="0"/>
        </c:dLbls>
        <c:gapWidth val="150"/>
        <c:shape val="box"/>
        <c:axId val="154335056"/>
        <c:axId val="154337136"/>
        <c:axId val="0"/>
      </c:bar3DChart>
      <c:catAx>
        <c:axId val="1543350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54337136"/>
        <c:crosses val="autoZero"/>
        <c:auto val="1"/>
        <c:lblAlgn val="ctr"/>
        <c:lblOffset val="100"/>
        <c:noMultiLvlLbl val="0"/>
      </c:catAx>
      <c:valAx>
        <c:axId val="154337136"/>
        <c:scaling>
          <c:orientation val="minMax"/>
        </c:scaling>
        <c:delete val="1"/>
        <c:axPos val="l"/>
        <c:numFmt formatCode="#,##0.00" sourceLinked="1"/>
        <c:majorTickMark val="none"/>
        <c:minorTickMark val="none"/>
        <c:tickLblPos val="nextTo"/>
        <c:crossAx val="154335056"/>
        <c:crosses val="autoZero"/>
        <c:crossBetween val="between"/>
      </c:valAx>
      <c:spPr>
        <a:noFill/>
        <a:ln>
          <a:noFill/>
        </a:ln>
        <a:effectLst/>
      </c:spPr>
    </c:plotArea>
    <c:legend>
      <c:legendPos val="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IPC!$A$376</c:f>
              <c:strCache>
                <c:ptCount val="1"/>
                <c:pt idx="0">
                  <c:v>REMUNERACIONES AL PERSONAL DE CARÁCTER PERMANENTE</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BF62-4356-9D95-3C9FFB8BEE11}"/>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BF62-4356-9D95-3C9FFB8BEE11}"/>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BF62-4356-9D95-3C9FFB8BEE11}"/>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BF62-4356-9D95-3C9FFB8BEE11}"/>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BF62-4356-9D95-3C9FFB8BEE11}"/>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BF62-4356-9D95-3C9FFB8BEE11}"/>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BF62-4356-9D95-3C9FFB8BEE11}"/>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BF62-4356-9D95-3C9FFB8BEE11}"/>
              </c:ext>
            </c:extLst>
          </c:dPt>
          <c:dLbls>
            <c:dLbl>
              <c:idx val="0"/>
              <c:layout>
                <c:manualLayout>
                  <c:x val="-9.1628092682609422E-3"/>
                  <c:y val="1.3279555201124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F62-4356-9D95-3C9FFB8BEE11}"/>
                </c:ext>
              </c:extLst>
            </c:dLbl>
            <c:dLbl>
              <c:idx val="1"/>
              <c:layout>
                <c:manualLayout>
                  <c:x val="-5.4976855609565629E-3"/>
                  <c:y val="-4.057594993326581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62-4356-9D95-3C9FFB8BEE11}"/>
                </c:ext>
              </c:extLst>
            </c:dLbl>
            <c:dLbl>
              <c:idx val="3"/>
              <c:layout>
                <c:manualLayout>
                  <c:x val="3.665123707304375E-3"/>
                  <c:y val="1.9919419937875341E-2"/>
                </c:manualLayout>
              </c:layout>
              <c:showLegendKey val="0"/>
              <c:showVal val="1"/>
              <c:showCatName val="0"/>
              <c:showSerName val="0"/>
              <c:showPercent val="0"/>
              <c:showBubbleSize val="0"/>
              <c:extLst>
                <c:ext xmlns:c15="http://schemas.microsoft.com/office/drawing/2012/chart" uri="{CE6537A1-D6FC-4f65-9D91-7224C49458BB}">
                  <c15:layout>
                    <c:manualLayout>
                      <c:w val="0.11582699981198204"/>
                      <c:h val="3.0952517050809456E-2"/>
                    </c:manualLayout>
                  </c15:layout>
                </c:ext>
                <c:ext xmlns:c16="http://schemas.microsoft.com/office/drawing/2014/chart" uri="{C3380CC4-5D6E-409C-BE32-E72D297353CC}">
                  <c16:uniqueId val="{00000005-BF62-4356-9D95-3C9FFB8BEE11}"/>
                </c:ext>
              </c:extLst>
            </c:dLbl>
            <c:dLbl>
              <c:idx val="5"/>
              <c:layout>
                <c:manualLayout>
                  <c:x val="1.8325618536522547E-3"/>
                  <c:y val="-6.63977760056217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62-4356-9D95-3C9FFB8BEE1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IPC!$B$375:$J$375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IPC!$B$376:$J$376</c:f>
              <c:numCache>
                <c:formatCode>#,##0.00</c:formatCode>
                <c:ptCount val="9"/>
                <c:pt idx="0">
                  <c:v>262195336.03633228</c:v>
                </c:pt>
                <c:pt idx="1">
                  <c:v>264549934.38345122</c:v>
                </c:pt>
                <c:pt idx="2">
                  <c:v>275995022.08085501</c:v>
                </c:pt>
                <c:pt idx="3">
                  <c:v>276758536.45621854</c:v>
                </c:pt>
                <c:pt idx="4">
                  <c:v>280544571.71406096</c:v>
                </c:pt>
                <c:pt idx="5">
                  <c:v>285291969.26789516</c:v>
                </c:pt>
                <c:pt idx="6">
                  <c:v>325126331.0254128</c:v>
                </c:pt>
                <c:pt idx="7">
                  <c:v>352482540.80195642</c:v>
                </c:pt>
                <c:pt idx="8">
                  <c:v>289406244.54999995</c:v>
                </c:pt>
              </c:numCache>
            </c:numRef>
          </c:val>
          <c:extLst>
            <c:ext xmlns:c16="http://schemas.microsoft.com/office/drawing/2014/chart" uri="{C3380CC4-5D6E-409C-BE32-E72D297353CC}">
              <c16:uniqueId val="{00000010-BF62-4356-9D95-3C9FFB8BEE11}"/>
            </c:ext>
          </c:extLst>
        </c:ser>
        <c:dLbls>
          <c:showLegendKey val="0"/>
          <c:showVal val="1"/>
          <c:showCatName val="0"/>
          <c:showSerName val="0"/>
          <c:showPercent val="0"/>
          <c:showBubbleSize val="0"/>
        </c:dLbls>
        <c:gapWidth val="150"/>
        <c:shape val="box"/>
        <c:axId val="1877482960"/>
        <c:axId val="1877490864"/>
        <c:axId val="0"/>
      </c:bar3DChart>
      <c:catAx>
        <c:axId val="18774829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877490864"/>
        <c:crosses val="autoZero"/>
        <c:auto val="1"/>
        <c:lblAlgn val="ctr"/>
        <c:lblOffset val="100"/>
        <c:noMultiLvlLbl val="0"/>
      </c:catAx>
      <c:valAx>
        <c:axId val="1877490864"/>
        <c:scaling>
          <c:orientation val="minMax"/>
        </c:scaling>
        <c:delete val="1"/>
        <c:axPos val="l"/>
        <c:numFmt formatCode="#,##0.00" sourceLinked="1"/>
        <c:majorTickMark val="none"/>
        <c:minorTickMark val="none"/>
        <c:tickLblPos val="nextTo"/>
        <c:crossAx val="1877482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IPC!$A$405</c:f>
              <c:strCache>
                <c:ptCount val="1"/>
                <c:pt idx="0">
                  <c:v>REMUNERACIONES AL PERSONAL DE CARÁCTER TRANSITORIO</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0021-4EDD-8A5B-82E49CF7CD6C}"/>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0021-4EDD-8A5B-82E49CF7CD6C}"/>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0021-4EDD-8A5B-82E49CF7CD6C}"/>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0021-4EDD-8A5B-82E49CF7CD6C}"/>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0021-4EDD-8A5B-82E49CF7CD6C}"/>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0021-4EDD-8A5B-82E49CF7CD6C}"/>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0021-4EDD-8A5B-82E49CF7CD6C}"/>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0021-4EDD-8A5B-82E49CF7CD6C}"/>
              </c:ext>
            </c:extLst>
          </c:dPt>
          <c:dLbls>
            <c:dLbl>
              <c:idx val="4"/>
              <c:layout>
                <c:manualLayout>
                  <c:x val="7.9815155641124666E-3"/>
                  <c:y val="6.35974418805346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21-4EDD-8A5B-82E49CF7CD6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IPC!$B$404:$J$404</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IPC!$B$405:$J$405</c:f>
              <c:numCache>
                <c:formatCode>#,##0.00</c:formatCode>
                <c:ptCount val="9"/>
                <c:pt idx="0">
                  <c:v>17635585.9147605</c:v>
                </c:pt>
                <c:pt idx="1">
                  <c:v>14253883.502561999</c:v>
                </c:pt>
                <c:pt idx="2">
                  <c:v>12268542.920094999</c:v>
                </c:pt>
                <c:pt idx="3">
                  <c:v>10739716.919013001</c:v>
                </c:pt>
                <c:pt idx="4">
                  <c:v>10776351.1726692</c:v>
                </c:pt>
                <c:pt idx="5">
                  <c:v>12239818.8255651</c:v>
                </c:pt>
                <c:pt idx="6">
                  <c:v>9480288.3994594011</c:v>
                </c:pt>
                <c:pt idx="7">
                  <c:v>2489919.1828134004</c:v>
                </c:pt>
                <c:pt idx="8">
                  <c:v>2993576.6500000004</c:v>
                </c:pt>
              </c:numCache>
            </c:numRef>
          </c:val>
          <c:extLst>
            <c:ext xmlns:c16="http://schemas.microsoft.com/office/drawing/2014/chart" uri="{C3380CC4-5D6E-409C-BE32-E72D297353CC}">
              <c16:uniqueId val="{00000010-0021-4EDD-8A5B-82E49CF7CD6C}"/>
            </c:ext>
          </c:extLst>
        </c:ser>
        <c:dLbls>
          <c:showLegendKey val="0"/>
          <c:showVal val="1"/>
          <c:showCatName val="0"/>
          <c:showSerName val="0"/>
          <c:showPercent val="0"/>
          <c:showBubbleSize val="0"/>
        </c:dLbls>
        <c:gapWidth val="150"/>
        <c:shape val="box"/>
        <c:axId val="1803664480"/>
        <c:axId val="1803654496"/>
        <c:axId val="0"/>
      </c:bar3DChart>
      <c:catAx>
        <c:axId val="18036644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803654496"/>
        <c:crosses val="autoZero"/>
        <c:auto val="1"/>
        <c:lblAlgn val="ctr"/>
        <c:lblOffset val="100"/>
        <c:noMultiLvlLbl val="0"/>
      </c:catAx>
      <c:valAx>
        <c:axId val="1803654496"/>
        <c:scaling>
          <c:orientation val="minMax"/>
        </c:scaling>
        <c:delete val="1"/>
        <c:axPos val="l"/>
        <c:numFmt formatCode="#,##0.00" sourceLinked="1"/>
        <c:majorTickMark val="none"/>
        <c:minorTickMark val="none"/>
        <c:tickLblPos val="nextTo"/>
        <c:crossAx val="1803664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MX" dirty="0"/>
              <a:t>SUMA</a:t>
            </a:r>
            <a:r>
              <a:rPr lang="es-MX" baseline="0" dirty="0"/>
              <a:t> DE INGRESOS </a:t>
            </a:r>
            <a:endParaRPr lang="es-MX"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IPC!$P$506</c:f>
              <c:strCache>
                <c:ptCount val="1"/>
                <c:pt idx="0">
                  <c:v>TOTAL DE INGRESOS </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E1C9-4A0D-AAAF-3E7BFDD802E0}"/>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E1C9-4A0D-AAAF-3E7BFDD802E0}"/>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E1C9-4A0D-AAAF-3E7BFDD802E0}"/>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E1C9-4A0D-AAAF-3E7BFDD802E0}"/>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E1C9-4A0D-AAAF-3E7BFDD802E0}"/>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E1C9-4A0D-AAAF-3E7BFDD802E0}"/>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E1C9-4A0D-AAAF-3E7BFDD802E0}"/>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E1C9-4A0D-AAAF-3E7BFDD802E0}"/>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IPC!$O$507:$O$515</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IPC!$P$507:$P$515</c:f>
              <c:numCache>
                <c:formatCode>#,##0.00</c:formatCode>
                <c:ptCount val="9"/>
                <c:pt idx="0">
                  <c:v>1629817064.2692208</c:v>
                </c:pt>
                <c:pt idx="1">
                  <c:v>1531612331.5856616</c:v>
                </c:pt>
                <c:pt idx="2">
                  <c:v>1560685063.0152318</c:v>
                </c:pt>
                <c:pt idx="3">
                  <c:v>1911692736.9566393</c:v>
                </c:pt>
                <c:pt idx="4">
                  <c:v>1927899731.072072</c:v>
                </c:pt>
                <c:pt idx="5">
                  <c:v>1758002376.4219103</c:v>
                </c:pt>
                <c:pt idx="6">
                  <c:v>1804358296.7921965</c:v>
                </c:pt>
                <c:pt idx="7">
                  <c:v>1710807316.0599163</c:v>
                </c:pt>
                <c:pt idx="8">
                  <c:v>1431858460.2100003</c:v>
                </c:pt>
              </c:numCache>
            </c:numRef>
          </c:val>
          <c:extLst>
            <c:ext xmlns:c16="http://schemas.microsoft.com/office/drawing/2014/chart" uri="{C3380CC4-5D6E-409C-BE32-E72D297353CC}">
              <c16:uniqueId val="{00000010-E1C9-4A0D-AAAF-3E7BFDD802E0}"/>
            </c:ext>
          </c:extLst>
        </c:ser>
        <c:ser>
          <c:idx val="1"/>
          <c:order val="1"/>
          <c:tx>
            <c:strRef>
              <c:f>IPC!$Q$506</c:f>
              <c:strCache>
                <c:ptCount val="1"/>
                <c:pt idx="0">
                  <c:v>MUNICIPALES</c:v>
                </c:pt>
              </c:strCache>
            </c:strRef>
          </c:tx>
          <c:spPr>
            <a:solidFill>
              <a:schemeClr val="accent4">
                <a:lumMod val="7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IPC!$O$507:$O$515</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IPC!$Q$507:$Q$515</c:f>
              <c:numCache>
                <c:formatCode>#,##0.00</c:formatCode>
                <c:ptCount val="9"/>
                <c:pt idx="0">
                  <c:v>710657933.88653874</c:v>
                </c:pt>
                <c:pt idx="1">
                  <c:v>571633482.08854795</c:v>
                </c:pt>
                <c:pt idx="2">
                  <c:v>569238883.28610373</c:v>
                </c:pt>
                <c:pt idx="3">
                  <c:v>857750349.83913064</c:v>
                </c:pt>
                <c:pt idx="4">
                  <c:v>809386741.14944601</c:v>
                </c:pt>
                <c:pt idx="5">
                  <c:v>593792804.6955049</c:v>
                </c:pt>
                <c:pt idx="6">
                  <c:v>581664195.00582314</c:v>
                </c:pt>
                <c:pt idx="7">
                  <c:v>518264111.44017696</c:v>
                </c:pt>
                <c:pt idx="8">
                  <c:v>449655036.63000035</c:v>
                </c:pt>
              </c:numCache>
            </c:numRef>
          </c:val>
          <c:extLst>
            <c:ext xmlns:c16="http://schemas.microsoft.com/office/drawing/2014/chart" uri="{C3380CC4-5D6E-409C-BE32-E72D297353CC}">
              <c16:uniqueId val="{00000011-E1C9-4A0D-AAAF-3E7BFDD802E0}"/>
            </c:ext>
          </c:extLst>
        </c:ser>
        <c:ser>
          <c:idx val="2"/>
          <c:order val="2"/>
          <c:tx>
            <c:strRef>
              <c:f>IPC!$R$506</c:f>
              <c:strCache>
                <c:ptCount val="1"/>
                <c:pt idx="0">
                  <c:v>FEDERALES </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IPC!$O$507:$O$515</c:f>
              <c:strCache>
                <c:ptCount val="9"/>
                <c:pt idx="0">
                  <c:v>Año 2013</c:v>
                </c:pt>
                <c:pt idx="1">
                  <c:v>Año 2014</c:v>
                </c:pt>
                <c:pt idx="2">
                  <c:v>Año 2015</c:v>
                </c:pt>
                <c:pt idx="3">
                  <c:v>Año 2016</c:v>
                </c:pt>
                <c:pt idx="4">
                  <c:v>Año 2017</c:v>
                </c:pt>
                <c:pt idx="5">
                  <c:v>Año 2018</c:v>
                </c:pt>
                <c:pt idx="6">
                  <c:v>Año 2019</c:v>
                </c:pt>
                <c:pt idx="7">
                  <c:v>Año 2020</c:v>
                </c:pt>
                <c:pt idx="8">
                  <c:v>Año 2021</c:v>
                </c:pt>
              </c:strCache>
            </c:strRef>
          </c:cat>
          <c:val>
            <c:numRef>
              <c:f>IPC!$R$507:$R$515</c:f>
              <c:numCache>
                <c:formatCode>#,##0.00</c:formatCode>
                <c:ptCount val="9"/>
                <c:pt idx="0">
                  <c:v>919159130.38268209</c:v>
                </c:pt>
                <c:pt idx="1">
                  <c:v>959978849.4971137</c:v>
                </c:pt>
                <c:pt idx="2">
                  <c:v>991446179.72912812</c:v>
                </c:pt>
                <c:pt idx="3">
                  <c:v>1053942387.1175086</c:v>
                </c:pt>
                <c:pt idx="4">
                  <c:v>1118512989.922626</c:v>
                </c:pt>
                <c:pt idx="5">
                  <c:v>1164209571.7264054</c:v>
                </c:pt>
                <c:pt idx="6">
                  <c:v>1222694101.7863734</c:v>
                </c:pt>
                <c:pt idx="7">
                  <c:v>1192543204.6197393</c:v>
                </c:pt>
                <c:pt idx="8">
                  <c:v>982203423.57999992</c:v>
                </c:pt>
              </c:numCache>
            </c:numRef>
          </c:val>
          <c:extLst>
            <c:ext xmlns:c16="http://schemas.microsoft.com/office/drawing/2014/chart" uri="{C3380CC4-5D6E-409C-BE32-E72D297353CC}">
              <c16:uniqueId val="{00000012-E1C9-4A0D-AAAF-3E7BFDD802E0}"/>
            </c:ext>
          </c:extLst>
        </c:ser>
        <c:dLbls>
          <c:showLegendKey val="0"/>
          <c:showVal val="1"/>
          <c:showCatName val="0"/>
          <c:showSerName val="0"/>
          <c:showPercent val="0"/>
          <c:showBubbleSize val="0"/>
        </c:dLbls>
        <c:gapWidth val="150"/>
        <c:shape val="box"/>
        <c:axId val="1877481296"/>
        <c:axId val="1877480464"/>
        <c:axId val="0"/>
      </c:bar3DChart>
      <c:catAx>
        <c:axId val="18774812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877480464"/>
        <c:crosses val="autoZero"/>
        <c:auto val="1"/>
        <c:lblAlgn val="ctr"/>
        <c:lblOffset val="100"/>
        <c:noMultiLvlLbl val="0"/>
      </c:catAx>
      <c:valAx>
        <c:axId val="1877480464"/>
        <c:scaling>
          <c:orientation val="minMax"/>
        </c:scaling>
        <c:delete val="1"/>
        <c:axPos val="l"/>
        <c:numFmt formatCode="#,##0.00" sourceLinked="1"/>
        <c:majorTickMark val="none"/>
        <c:minorTickMark val="none"/>
        <c:tickLblPos val="nextTo"/>
        <c:crossAx val="1877481296"/>
        <c:crosses val="autoZero"/>
        <c:crossBetween val="between"/>
      </c:valAx>
      <c:spPr>
        <a:noFill/>
        <a:ln>
          <a:noFill/>
        </a:ln>
        <a:effectLst/>
      </c:spPr>
    </c:plotArea>
    <c:legend>
      <c:legendPos val="t"/>
      <c:overlay val="0"/>
      <c:spPr>
        <a:solidFill>
          <a:schemeClr val="lt1">
            <a:lumMod val="95000"/>
            <a:alpha val="39000"/>
          </a:schemeClr>
        </a:solid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IPC!$A$462</c:f>
              <c:strCache>
                <c:ptCount val="1"/>
                <c:pt idx="0">
                  <c:v>PENSIONES</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D853-49BD-87B6-CABBDBFA268D}"/>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D853-49BD-87B6-CABBDBFA268D}"/>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D853-49BD-87B6-CABBDBFA268D}"/>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D853-49BD-87B6-CABBDBFA268D}"/>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D853-49BD-87B6-CABBDBFA268D}"/>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D853-49BD-87B6-CABBDBFA268D}"/>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D853-49BD-87B6-CABBDBFA268D}"/>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D853-49BD-87B6-CABBDBFA268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IPC!$B$461:$J$461</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IPC!$B$462:$J$462</c:f>
              <c:numCache>
                <c:formatCode>#,##0.00</c:formatCode>
                <c:ptCount val="9"/>
                <c:pt idx="0">
                  <c:v>676308.47938449995</c:v>
                </c:pt>
                <c:pt idx="1">
                  <c:v>1373691.2267231999</c:v>
                </c:pt>
                <c:pt idx="2">
                  <c:v>1210008.3373224</c:v>
                </c:pt>
                <c:pt idx="3">
                  <c:v>1146554.850444</c:v>
                </c:pt>
                <c:pt idx="4">
                  <c:v>1093281.0492024</c:v>
                </c:pt>
                <c:pt idx="5">
                  <c:v>2235484.0298174997</c:v>
                </c:pt>
                <c:pt idx="6">
                  <c:v>149774684.91867983</c:v>
                </c:pt>
                <c:pt idx="7">
                  <c:v>161754586.43723312</c:v>
                </c:pt>
                <c:pt idx="8">
                  <c:v>143200320.11000001</c:v>
                </c:pt>
              </c:numCache>
            </c:numRef>
          </c:val>
          <c:extLst>
            <c:ext xmlns:c16="http://schemas.microsoft.com/office/drawing/2014/chart" uri="{C3380CC4-5D6E-409C-BE32-E72D297353CC}">
              <c16:uniqueId val="{00000010-D853-49BD-87B6-CABBDBFA268D}"/>
            </c:ext>
          </c:extLst>
        </c:ser>
        <c:dLbls>
          <c:showLegendKey val="0"/>
          <c:showVal val="1"/>
          <c:showCatName val="0"/>
          <c:showSerName val="0"/>
          <c:showPercent val="0"/>
          <c:showBubbleSize val="0"/>
        </c:dLbls>
        <c:gapWidth val="150"/>
        <c:shape val="box"/>
        <c:axId val="1638304352"/>
        <c:axId val="1638310592"/>
        <c:axId val="0"/>
      </c:bar3DChart>
      <c:catAx>
        <c:axId val="16383043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638310592"/>
        <c:crosses val="autoZero"/>
        <c:auto val="1"/>
        <c:lblAlgn val="ctr"/>
        <c:lblOffset val="100"/>
        <c:noMultiLvlLbl val="0"/>
      </c:catAx>
      <c:valAx>
        <c:axId val="1638310592"/>
        <c:scaling>
          <c:orientation val="minMax"/>
        </c:scaling>
        <c:delete val="1"/>
        <c:axPos val="l"/>
        <c:numFmt formatCode="#,##0.00" sourceLinked="1"/>
        <c:majorTickMark val="none"/>
        <c:minorTickMark val="none"/>
        <c:tickLblPos val="nextTo"/>
        <c:crossAx val="1638304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REMUNERACIONES ADICIONALES Y ESPECIALES ANUAL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IPC!$A$434</c:f>
              <c:strCache>
                <c:ptCount val="1"/>
                <c:pt idx="0">
                  <c:v>REMUNERACIONES ADICIONALES Y ESPECIALES</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BE02-4245-B22C-1CBD2018C91E}"/>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BE02-4245-B22C-1CBD2018C91E}"/>
              </c:ext>
            </c:extLst>
          </c:dPt>
          <c:dPt>
            <c:idx val="3"/>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BE02-4245-B22C-1CBD2018C91E}"/>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BE02-4245-B22C-1CBD2018C91E}"/>
              </c:ext>
            </c:extLst>
          </c:dPt>
          <c:dPt>
            <c:idx val="5"/>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BE02-4245-B22C-1CBD2018C91E}"/>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BE02-4245-B22C-1CBD2018C91E}"/>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BE02-4245-B22C-1CBD2018C91E}"/>
              </c:ext>
            </c:extLst>
          </c:dPt>
          <c:dPt>
            <c:idx val="8"/>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BE02-4245-B22C-1CBD2018C91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IPC!$B$433:$J$433</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IPC!$B$434:$J$434</c:f>
              <c:numCache>
                <c:formatCode>#,##0.00</c:formatCode>
                <c:ptCount val="9"/>
                <c:pt idx="0">
                  <c:v>51171668.042028405</c:v>
                </c:pt>
                <c:pt idx="1">
                  <c:v>60804322.503605999</c:v>
                </c:pt>
                <c:pt idx="2">
                  <c:v>59240578.781584203</c:v>
                </c:pt>
                <c:pt idx="3">
                  <c:v>69113244.46113801</c:v>
                </c:pt>
                <c:pt idx="4">
                  <c:v>66072045.299542204</c:v>
                </c:pt>
                <c:pt idx="5">
                  <c:v>68103533.233780801</c:v>
                </c:pt>
                <c:pt idx="6">
                  <c:v>70514276.667775005</c:v>
                </c:pt>
                <c:pt idx="7">
                  <c:v>68364459.51147081</c:v>
                </c:pt>
                <c:pt idx="8">
                  <c:v>57596883.740000002</c:v>
                </c:pt>
              </c:numCache>
            </c:numRef>
          </c:val>
          <c:extLst>
            <c:ext xmlns:c16="http://schemas.microsoft.com/office/drawing/2014/chart" uri="{C3380CC4-5D6E-409C-BE32-E72D297353CC}">
              <c16:uniqueId val="{00000010-BE02-4245-B22C-1CBD2018C91E}"/>
            </c:ext>
          </c:extLst>
        </c:ser>
        <c:dLbls>
          <c:showLegendKey val="0"/>
          <c:showVal val="1"/>
          <c:showCatName val="0"/>
          <c:showSerName val="0"/>
          <c:showPercent val="0"/>
          <c:showBubbleSize val="0"/>
        </c:dLbls>
        <c:gapWidth val="150"/>
        <c:shape val="box"/>
        <c:axId val="154266416"/>
        <c:axId val="154265584"/>
        <c:axId val="0"/>
      </c:bar3DChart>
      <c:catAx>
        <c:axId val="1542664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54265584"/>
        <c:crosses val="autoZero"/>
        <c:auto val="1"/>
        <c:lblAlgn val="ctr"/>
        <c:lblOffset val="100"/>
        <c:noMultiLvlLbl val="0"/>
      </c:catAx>
      <c:valAx>
        <c:axId val="154265584"/>
        <c:scaling>
          <c:orientation val="minMax"/>
        </c:scaling>
        <c:delete val="1"/>
        <c:axPos val="l"/>
        <c:numFmt formatCode="#,##0.00" sourceLinked="1"/>
        <c:majorTickMark val="none"/>
        <c:minorTickMark val="none"/>
        <c:tickLblPos val="nextTo"/>
        <c:crossAx val="154266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REMUNERACIONES ADICIONALES Y ESPECIALES 2021</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'GRÁFICAS GASTOS 2021'!$L$47</c:f>
              <c:strCache>
                <c:ptCount val="1"/>
                <c:pt idx="0">
                  <c:v> 5113 REMUNERACIONES ADICIONALES Y ESPECIALES </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'GRÁFICAS GASTOS 2021'!$M$46:$V$46</c:f>
              <c:strCache>
                <c:ptCount val="10"/>
                <c:pt idx="0">
                  <c:v>Enero</c:v>
                </c:pt>
                <c:pt idx="1">
                  <c:v>Febrero</c:v>
                </c:pt>
                <c:pt idx="2">
                  <c:v>Marzo</c:v>
                </c:pt>
                <c:pt idx="3">
                  <c:v>Abril</c:v>
                </c:pt>
                <c:pt idx="4">
                  <c:v>Mayo</c:v>
                </c:pt>
                <c:pt idx="5">
                  <c:v>Junio</c:v>
                </c:pt>
                <c:pt idx="6">
                  <c:v>Julio</c:v>
                </c:pt>
                <c:pt idx="7">
                  <c:v>Agosto</c:v>
                </c:pt>
                <c:pt idx="8">
                  <c:v>Septiembre</c:v>
                </c:pt>
                <c:pt idx="9">
                  <c:v>Octubre</c:v>
                </c:pt>
              </c:strCache>
            </c:strRef>
          </c:cat>
          <c:val>
            <c:numRef>
              <c:f>'GRÁFICAS GASTOS 2021'!$M$47:$V$47</c:f>
              <c:numCache>
                <c:formatCode>_(* #,##0.00_);_(* \(#,##0.00\);_(* "-"??_);_(@_)</c:formatCode>
                <c:ptCount val="10"/>
                <c:pt idx="0">
                  <c:v>5437227.0599999996</c:v>
                </c:pt>
                <c:pt idx="1">
                  <c:v>4701716.5</c:v>
                </c:pt>
                <c:pt idx="2">
                  <c:v>6923316.8900000006</c:v>
                </c:pt>
                <c:pt idx="3">
                  <c:v>4684464.83</c:v>
                </c:pt>
                <c:pt idx="4">
                  <c:v>5213079.0200000005</c:v>
                </c:pt>
                <c:pt idx="5">
                  <c:v>6264292.2000000002</c:v>
                </c:pt>
                <c:pt idx="6">
                  <c:v>3062052.31</c:v>
                </c:pt>
                <c:pt idx="7">
                  <c:v>3449206.2600000002</c:v>
                </c:pt>
                <c:pt idx="8">
                  <c:v>4328006.2</c:v>
                </c:pt>
                <c:pt idx="9">
                  <c:v>13533522.470000001</c:v>
                </c:pt>
              </c:numCache>
            </c:numRef>
          </c:val>
          <c:extLst>
            <c:ext xmlns:c16="http://schemas.microsoft.com/office/drawing/2014/chart" uri="{C3380CC4-5D6E-409C-BE32-E72D297353CC}">
              <c16:uniqueId val="{00000000-4590-4CBE-8381-93753F22F621}"/>
            </c:ext>
          </c:extLst>
        </c:ser>
        <c:dLbls>
          <c:showLegendKey val="0"/>
          <c:showVal val="1"/>
          <c:showCatName val="0"/>
          <c:showSerName val="0"/>
          <c:showPercent val="0"/>
          <c:showBubbleSize val="0"/>
        </c:dLbls>
        <c:gapWidth val="150"/>
        <c:shape val="cylinder"/>
        <c:axId val="-1138526768"/>
        <c:axId val="-1138526224"/>
        <c:axId val="0"/>
      </c:bar3DChart>
      <c:catAx>
        <c:axId val="-1138526768"/>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138526224"/>
        <c:crosses val="autoZero"/>
        <c:auto val="1"/>
        <c:lblAlgn val="ctr"/>
        <c:lblOffset val="100"/>
        <c:noMultiLvlLbl val="0"/>
      </c:catAx>
      <c:valAx>
        <c:axId val="-1138526224"/>
        <c:scaling>
          <c:orientation val="minMax"/>
        </c:scaling>
        <c:delete val="1"/>
        <c:axPos val="l"/>
        <c:numFmt formatCode="_(* #,##0.00_);_(* \(#,##0.00\);_(* &quot;-&quot;??_);_(@_)" sourceLinked="1"/>
        <c:majorTickMark val="none"/>
        <c:minorTickMark val="none"/>
        <c:tickLblPos val="nextTo"/>
        <c:crossAx val="-113852676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IPC!$E$207</c:f>
              <c:strCache>
                <c:ptCount val="1"/>
                <c:pt idx="0">
                  <c:v>MANTENIMIENTO DE PARQUES Y JARDINES</c:v>
                </c:pt>
              </c:strCache>
            </c:strRef>
          </c:tx>
          <c:spPr>
            <a:solidFill>
              <a:schemeClr val="accent1">
                <a:alpha val="85000"/>
              </a:schemeClr>
            </a:solidFill>
            <a:ln w="9525" cap="flat" cmpd="sng" algn="ctr">
              <a:noFill/>
              <a:round/>
            </a:ln>
            <a:effectLst/>
            <a:sp3d/>
          </c:spPr>
          <c:invertIfNegative val="0"/>
          <c:dPt>
            <c:idx val="0"/>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1-344A-4DAA-B995-EFBD603765B7}"/>
              </c:ext>
            </c:extLst>
          </c:dPt>
          <c:dPt>
            <c:idx val="1"/>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3-344A-4DAA-B995-EFBD603765B7}"/>
              </c:ext>
            </c:extLst>
          </c:dPt>
          <c:dPt>
            <c:idx val="2"/>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5-344A-4DAA-B995-EFBD603765B7}"/>
              </c:ext>
            </c:extLst>
          </c:dPt>
          <c:dPt>
            <c:idx val="3"/>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7-344A-4DAA-B995-EFBD603765B7}"/>
              </c:ext>
            </c:extLst>
          </c:dPt>
          <c:dPt>
            <c:idx val="4"/>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9-344A-4DAA-B995-EFBD603765B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IPC!$F$206:$J$206</c:f>
              <c:numCache>
                <c:formatCode>General</c:formatCode>
                <c:ptCount val="5"/>
                <c:pt idx="0">
                  <c:v>2017</c:v>
                </c:pt>
                <c:pt idx="1">
                  <c:v>2018</c:v>
                </c:pt>
                <c:pt idx="2">
                  <c:v>2019</c:v>
                </c:pt>
                <c:pt idx="3">
                  <c:v>2020</c:v>
                </c:pt>
                <c:pt idx="4">
                  <c:v>2021</c:v>
                </c:pt>
              </c:numCache>
            </c:numRef>
          </c:cat>
          <c:val>
            <c:numRef>
              <c:f>IPC!$F$207:$J$207</c:f>
              <c:numCache>
                <c:formatCode>#,##0.00</c:formatCode>
                <c:ptCount val="5"/>
                <c:pt idx="0">
                  <c:v>10209891.621628797</c:v>
                </c:pt>
                <c:pt idx="1">
                  <c:v>10594131.022185199</c:v>
                </c:pt>
                <c:pt idx="2">
                  <c:v>20402385.817953203</c:v>
                </c:pt>
                <c:pt idx="3">
                  <c:v>21546833.495848604</c:v>
                </c:pt>
                <c:pt idx="4">
                  <c:v>24585982.239999995</c:v>
                </c:pt>
              </c:numCache>
            </c:numRef>
          </c:val>
          <c:extLst>
            <c:ext xmlns:c16="http://schemas.microsoft.com/office/drawing/2014/chart" uri="{C3380CC4-5D6E-409C-BE32-E72D297353CC}">
              <c16:uniqueId val="{0000000A-344A-4DAA-B995-EFBD603765B7}"/>
            </c:ext>
          </c:extLst>
        </c:ser>
        <c:dLbls>
          <c:showLegendKey val="0"/>
          <c:showVal val="1"/>
          <c:showCatName val="0"/>
          <c:showSerName val="0"/>
          <c:showPercent val="0"/>
          <c:showBubbleSize val="0"/>
        </c:dLbls>
        <c:gapWidth val="150"/>
        <c:shape val="box"/>
        <c:axId val="43789760"/>
        <c:axId val="43793504"/>
        <c:axId val="0"/>
      </c:bar3DChart>
      <c:catAx>
        <c:axId val="437897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1" i="0" u="none" strike="noStrike" kern="1200" cap="all" baseline="0">
                <a:solidFill>
                  <a:schemeClr val="dk1">
                    <a:lumMod val="75000"/>
                    <a:lumOff val="25000"/>
                  </a:schemeClr>
                </a:solidFill>
                <a:latin typeface="+mn-lt"/>
                <a:ea typeface="+mn-ea"/>
                <a:cs typeface="+mn-cs"/>
              </a:defRPr>
            </a:pPr>
            <a:endParaRPr lang="es-MX"/>
          </a:p>
        </c:txPr>
        <c:crossAx val="43793504"/>
        <c:crosses val="autoZero"/>
        <c:auto val="1"/>
        <c:lblAlgn val="ctr"/>
        <c:lblOffset val="100"/>
        <c:noMultiLvlLbl val="0"/>
      </c:catAx>
      <c:valAx>
        <c:axId val="43793504"/>
        <c:scaling>
          <c:orientation val="minMax"/>
        </c:scaling>
        <c:delete val="1"/>
        <c:axPos val="l"/>
        <c:numFmt formatCode="#,##0.00" sourceLinked="1"/>
        <c:majorTickMark val="none"/>
        <c:minorTickMark val="none"/>
        <c:tickLblPos val="nextTo"/>
        <c:crossAx val="43789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IPC!$P$245</c:f>
              <c:strCache>
                <c:ptCount val="1"/>
                <c:pt idx="0">
                  <c:v>SUMA</c:v>
                </c:pt>
              </c:strCache>
            </c:strRef>
          </c:tx>
          <c:spPr>
            <a:solidFill>
              <a:schemeClr val="accent1">
                <a:alpha val="85000"/>
              </a:schemeClr>
            </a:solidFill>
            <a:ln w="9525" cap="flat" cmpd="sng" algn="ctr">
              <a:noFill/>
              <a:round/>
            </a:ln>
            <a:effectLst/>
            <a:sp3d/>
          </c:spPr>
          <c:invertIfNegative val="0"/>
          <c:dPt>
            <c:idx val="0"/>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1-3D4E-491E-AE5C-BF3AC6652FDA}"/>
              </c:ext>
            </c:extLst>
          </c:dPt>
          <c:dPt>
            <c:idx val="1"/>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3-3D4E-491E-AE5C-BF3AC6652FDA}"/>
              </c:ext>
            </c:extLst>
          </c:dPt>
          <c:dPt>
            <c:idx val="2"/>
            <c:invertIfNegative val="0"/>
            <c:bubble3D val="0"/>
            <c:spPr>
              <a:solidFill>
                <a:schemeClr val="accent6">
                  <a:lumMod val="75000"/>
                </a:schemeClr>
              </a:solidFill>
              <a:ln w="9525" cap="flat" cmpd="sng" algn="ctr">
                <a:noFill/>
                <a:round/>
              </a:ln>
              <a:effectLst/>
              <a:sp3d/>
            </c:spPr>
            <c:extLst>
              <c:ext xmlns:c16="http://schemas.microsoft.com/office/drawing/2014/chart" uri="{C3380CC4-5D6E-409C-BE32-E72D297353CC}">
                <c16:uniqueId val="{00000005-3D4E-491E-AE5C-BF3AC6652FDA}"/>
              </c:ext>
            </c:extLst>
          </c:dPt>
          <c:dPt>
            <c:idx val="3"/>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7-3D4E-491E-AE5C-BF3AC6652FDA}"/>
              </c:ext>
            </c:extLst>
          </c:dPt>
          <c:dPt>
            <c:idx val="4"/>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9-3D4E-491E-AE5C-BF3AC6652FDA}"/>
              </c:ext>
            </c:extLst>
          </c:dPt>
          <c:dPt>
            <c:idx val="5"/>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B-3D4E-491E-AE5C-BF3AC6652FDA}"/>
              </c:ext>
            </c:extLst>
          </c:dPt>
          <c:dPt>
            <c:idx val="6"/>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D-3D4E-491E-AE5C-BF3AC6652FDA}"/>
              </c:ext>
            </c:extLst>
          </c:dPt>
          <c:dPt>
            <c:idx val="7"/>
            <c:invertIfNegative val="0"/>
            <c:bubble3D val="0"/>
            <c:spPr>
              <a:solidFill>
                <a:schemeClr val="accent2">
                  <a:lumMod val="75000"/>
                </a:schemeClr>
              </a:solidFill>
              <a:ln w="9525" cap="flat" cmpd="sng" algn="ctr">
                <a:noFill/>
                <a:round/>
              </a:ln>
              <a:effectLst/>
              <a:sp3d/>
            </c:spPr>
            <c:extLst>
              <c:ext xmlns:c16="http://schemas.microsoft.com/office/drawing/2014/chart" uri="{C3380CC4-5D6E-409C-BE32-E72D297353CC}">
                <c16:uniqueId val="{0000000F-3D4E-491E-AE5C-BF3AC6652FDA}"/>
              </c:ext>
            </c:extLst>
          </c:dPt>
          <c:dLbls>
            <c:dLbl>
              <c:idx val="0"/>
              <c:layout>
                <c:manualLayout>
                  <c:x val="2.4334600760456272E-2"/>
                  <c:y val="3.36983993260320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4E-491E-AE5C-BF3AC6652FDA}"/>
                </c:ext>
              </c:extLst>
            </c:dLbl>
            <c:dLbl>
              <c:idx val="1"/>
              <c:layout>
                <c:manualLayout>
                  <c:x val="2.230671736375158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4E-491E-AE5C-BF3AC6652FDA}"/>
                </c:ext>
              </c:extLst>
            </c:dLbl>
            <c:dLbl>
              <c:idx val="2"/>
              <c:layout>
                <c:manualLayout>
                  <c:x val="1.520912547528513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4E-491E-AE5C-BF3AC6652FDA}"/>
                </c:ext>
              </c:extLst>
            </c:dLbl>
            <c:dLbl>
              <c:idx val="3"/>
              <c:layout>
                <c:manualLayout>
                  <c:x val="1.216730038022813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4E-491E-AE5C-BF3AC6652FDA}"/>
                </c:ext>
              </c:extLst>
            </c:dLbl>
            <c:dLbl>
              <c:idx val="4"/>
              <c:layout>
                <c:manualLayout>
                  <c:x val="1.1153358681875718E-2"/>
                  <c:y val="-1.6849199663016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4E-491E-AE5C-BF3AC6652FDA}"/>
                </c:ext>
              </c:extLst>
            </c:dLbl>
            <c:dLbl>
              <c:idx val="5"/>
              <c:layout>
                <c:manualLayout>
                  <c:x val="6.083650190114068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D4E-491E-AE5C-BF3AC6652FD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IPC!$O$246:$O$253</c:f>
              <c:strCache>
                <c:ptCount val="8"/>
                <c:pt idx="0">
                  <c:v>Año 2014</c:v>
                </c:pt>
                <c:pt idx="1">
                  <c:v>Año 2015</c:v>
                </c:pt>
                <c:pt idx="2">
                  <c:v>Año 2016</c:v>
                </c:pt>
                <c:pt idx="3">
                  <c:v>Año 2017</c:v>
                </c:pt>
                <c:pt idx="4">
                  <c:v>Año 2018</c:v>
                </c:pt>
                <c:pt idx="5">
                  <c:v>Año 2019</c:v>
                </c:pt>
                <c:pt idx="6">
                  <c:v>Año 2020</c:v>
                </c:pt>
                <c:pt idx="7">
                  <c:v>Año 2021</c:v>
                </c:pt>
              </c:strCache>
            </c:strRef>
          </c:cat>
          <c:val>
            <c:numRef>
              <c:f>IPC!$P$246:$P$253</c:f>
              <c:numCache>
                <c:formatCode>#,##0.00</c:formatCode>
                <c:ptCount val="8"/>
                <c:pt idx="0">
                  <c:v>93471255.21602878</c:v>
                </c:pt>
                <c:pt idx="1">
                  <c:v>83177979.356210187</c:v>
                </c:pt>
                <c:pt idx="2">
                  <c:v>92263728.286577985</c:v>
                </c:pt>
                <c:pt idx="3">
                  <c:v>85383077.367170706</c:v>
                </c:pt>
                <c:pt idx="4">
                  <c:v>80986156.314837202</c:v>
                </c:pt>
                <c:pt idx="5">
                  <c:v>101003563.18584041</c:v>
                </c:pt>
                <c:pt idx="6">
                  <c:v>63310026.507261112</c:v>
                </c:pt>
                <c:pt idx="7">
                  <c:v>80087867.840000004</c:v>
                </c:pt>
              </c:numCache>
            </c:numRef>
          </c:val>
          <c:extLst>
            <c:ext xmlns:c16="http://schemas.microsoft.com/office/drawing/2014/chart" uri="{C3380CC4-5D6E-409C-BE32-E72D297353CC}">
              <c16:uniqueId val="{00000010-3D4E-491E-AE5C-BF3AC6652FDA}"/>
            </c:ext>
          </c:extLst>
        </c:ser>
        <c:ser>
          <c:idx val="1"/>
          <c:order val="1"/>
          <c:tx>
            <c:strRef>
              <c:f>IPC!$Q$245</c:f>
              <c:strCache>
                <c:ptCount val="1"/>
                <c:pt idx="0">
                  <c:v>PASA</c:v>
                </c:pt>
              </c:strCache>
            </c:strRef>
          </c:tx>
          <c:spPr>
            <a:solidFill>
              <a:srgbClr val="0066FF"/>
            </a:solidFill>
            <a:ln w="9525" cap="flat" cmpd="sng" algn="ctr">
              <a:noFill/>
              <a:round/>
            </a:ln>
            <a:effectLst/>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1-3D4E-491E-AE5C-BF3AC6652FDA}"/>
                </c:ext>
              </c:extLst>
            </c:dLbl>
            <c:dLbl>
              <c:idx val="1"/>
              <c:delete val="1"/>
              <c:extLst>
                <c:ext xmlns:c15="http://schemas.microsoft.com/office/drawing/2012/chart" uri="{CE6537A1-D6FC-4f65-9D91-7224C49458BB}"/>
                <c:ext xmlns:c16="http://schemas.microsoft.com/office/drawing/2014/chart" uri="{C3380CC4-5D6E-409C-BE32-E72D297353CC}">
                  <c16:uniqueId val="{00000012-3D4E-491E-AE5C-BF3AC6652FDA}"/>
                </c:ext>
              </c:extLst>
            </c:dLbl>
            <c:dLbl>
              <c:idx val="2"/>
              <c:delete val="1"/>
              <c:extLst>
                <c:ext xmlns:c15="http://schemas.microsoft.com/office/drawing/2012/chart" uri="{CE6537A1-D6FC-4f65-9D91-7224C49458BB}"/>
                <c:ext xmlns:c16="http://schemas.microsoft.com/office/drawing/2014/chart" uri="{C3380CC4-5D6E-409C-BE32-E72D297353CC}">
                  <c16:uniqueId val="{00000013-3D4E-491E-AE5C-BF3AC6652FDA}"/>
                </c:ext>
              </c:extLst>
            </c:dLbl>
            <c:dLbl>
              <c:idx val="3"/>
              <c:delete val="1"/>
              <c:extLst>
                <c:ext xmlns:c15="http://schemas.microsoft.com/office/drawing/2012/chart" uri="{CE6537A1-D6FC-4f65-9D91-7224C49458BB}"/>
                <c:ext xmlns:c16="http://schemas.microsoft.com/office/drawing/2014/chart" uri="{C3380CC4-5D6E-409C-BE32-E72D297353CC}">
                  <c16:uniqueId val="{00000014-3D4E-491E-AE5C-BF3AC6652FDA}"/>
                </c:ext>
              </c:extLst>
            </c:dLbl>
            <c:dLbl>
              <c:idx val="4"/>
              <c:delete val="1"/>
              <c:extLst>
                <c:ext xmlns:c15="http://schemas.microsoft.com/office/drawing/2012/chart" uri="{CE6537A1-D6FC-4f65-9D91-7224C49458BB}"/>
                <c:ext xmlns:c16="http://schemas.microsoft.com/office/drawing/2014/chart" uri="{C3380CC4-5D6E-409C-BE32-E72D297353CC}">
                  <c16:uniqueId val="{00000015-3D4E-491E-AE5C-BF3AC6652FDA}"/>
                </c:ext>
              </c:extLst>
            </c:dLbl>
            <c:dLbl>
              <c:idx val="5"/>
              <c:delete val="1"/>
              <c:extLst>
                <c:ext xmlns:c15="http://schemas.microsoft.com/office/drawing/2012/chart" uri="{CE6537A1-D6FC-4f65-9D91-7224C49458BB}"/>
                <c:ext xmlns:c16="http://schemas.microsoft.com/office/drawing/2014/chart" uri="{C3380CC4-5D6E-409C-BE32-E72D297353CC}">
                  <c16:uniqueId val="{00000016-3D4E-491E-AE5C-BF3AC6652FDA}"/>
                </c:ext>
              </c:extLst>
            </c:dLbl>
            <c:dLbl>
              <c:idx val="6"/>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MX"/>
                </a:p>
              </c:txPr>
              <c:showLegendKey val="0"/>
              <c:showVal val="1"/>
              <c:showCatName val="0"/>
              <c:showSerName val="0"/>
              <c:showPercent val="0"/>
              <c:showBubbleSize val="0"/>
              <c:extLst>
                <c:ext xmlns:c16="http://schemas.microsoft.com/office/drawing/2014/chart" uri="{C3380CC4-5D6E-409C-BE32-E72D297353CC}">
                  <c16:uniqueId val="{00000017-3D4E-491E-AE5C-BF3AC6652FDA}"/>
                </c:ext>
              </c:extLst>
            </c:dLbl>
            <c:dLbl>
              <c:idx val="7"/>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MX"/>
                </a:p>
              </c:txPr>
              <c:showLegendKey val="0"/>
              <c:showVal val="1"/>
              <c:showCatName val="0"/>
              <c:showSerName val="0"/>
              <c:showPercent val="0"/>
              <c:showBubbleSize val="0"/>
              <c:extLst>
                <c:ext xmlns:c16="http://schemas.microsoft.com/office/drawing/2014/chart" uri="{C3380CC4-5D6E-409C-BE32-E72D297353CC}">
                  <c16:uniqueId val="{00000018-3D4E-491E-AE5C-BF3AC6652FD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dk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IPC!$O$246:$O$253</c:f>
              <c:strCache>
                <c:ptCount val="8"/>
                <c:pt idx="0">
                  <c:v>Año 2014</c:v>
                </c:pt>
                <c:pt idx="1">
                  <c:v>Año 2015</c:v>
                </c:pt>
                <c:pt idx="2">
                  <c:v>Año 2016</c:v>
                </c:pt>
                <c:pt idx="3">
                  <c:v>Año 2017</c:v>
                </c:pt>
                <c:pt idx="4">
                  <c:v>Año 2018</c:v>
                </c:pt>
                <c:pt idx="5">
                  <c:v>Año 2019</c:v>
                </c:pt>
                <c:pt idx="6">
                  <c:v>Año 2020</c:v>
                </c:pt>
                <c:pt idx="7">
                  <c:v>Año 2021</c:v>
                </c:pt>
              </c:strCache>
            </c:strRef>
          </c:cat>
          <c:val>
            <c:numRef>
              <c:f>IPC!$Q$246:$Q$253</c:f>
              <c:numCache>
                <c:formatCode>#,##0.00</c:formatCode>
                <c:ptCount val="8"/>
                <c:pt idx="0">
                  <c:v>93471255.21602878</c:v>
                </c:pt>
                <c:pt idx="1">
                  <c:v>83177979.356210187</c:v>
                </c:pt>
                <c:pt idx="2">
                  <c:v>92263728.286577985</c:v>
                </c:pt>
                <c:pt idx="3">
                  <c:v>85383077.367170706</c:v>
                </c:pt>
                <c:pt idx="4">
                  <c:v>80986156.314837202</c:v>
                </c:pt>
                <c:pt idx="5">
                  <c:v>101003563.18584041</c:v>
                </c:pt>
                <c:pt idx="6">
                  <c:v>42429733.683947608</c:v>
                </c:pt>
                <c:pt idx="7">
                  <c:v>25144371.700000003</c:v>
                </c:pt>
              </c:numCache>
            </c:numRef>
          </c:val>
          <c:extLst>
            <c:ext xmlns:c16="http://schemas.microsoft.com/office/drawing/2014/chart" uri="{C3380CC4-5D6E-409C-BE32-E72D297353CC}">
              <c16:uniqueId val="{00000019-3D4E-491E-AE5C-BF3AC6652FDA}"/>
            </c:ext>
          </c:extLst>
        </c:ser>
        <c:ser>
          <c:idx val="2"/>
          <c:order val="2"/>
          <c:tx>
            <c:strRef>
              <c:f>IPC!$R$245</c:f>
              <c:strCache>
                <c:ptCount val="1"/>
                <c:pt idx="0">
                  <c:v>OP ECO</c:v>
                </c:pt>
              </c:strCache>
            </c:strRef>
          </c:tx>
          <c:spPr>
            <a:solidFill>
              <a:schemeClr val="accent3">
                <a:lumMod val="75000"/>
              </a:schemeClr>
            </a:solidFill>
            <a:ln w="9525" cap="flat" cmpd="sng" algn="ctr">
              <a:noFill/>
              <a:round/>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IPC!$O$246:$O$253</c:f>
              <c:strCache>
                <c:ptCount val="8"/>
                <c:pt idx="0">
                  <c:v>Año 2014</c:v>
                </c:pt>
                <c:pt idx="1">
                  <c:v>Año 2015</c:v>
                </c:pt>
                <c:pt idx="2">
                  <c:v>Año 2016</c:v>
                </c:pt>
                <c:pt idx="3">
                  <c:v>Año 2017</c:v>
                </c:pt>
                <c:pt idx="4">
                  <c:v>Año 2018</c:v>
                </c:pt>
                <c:pt idx="5">
                  <c:v>Año 2019</c:v>
                </c:pt>
                <c:pt idx="6">
                  <c:v>Año 2020</c:v>
                </c:pt>
                <c:pt idx="7">
                  <c:v>Año 2021</c:v>
                </c:pt>
              </c:strCache>
            </c:strRef>
          </c:cat>
          <c:val>
            <c:numRef>
              <c:f>IPC!$R$246:$R$253</c:f>
              <c:numCache>
                <c:formatCode>General</c:formatCode>
                <c:ptCount val="8"/>
                <c:pt idx="6" formatCode="#,##0.00">
                  <c:v>20880292.823313504</c:v>
                </c:pt>
                <c:pt idx="7" formatCode="#,##0.00">
                  <c:v>54943496.139999993</c:v>
                </c:pt>
              </c:numCache>
            </c:numRef>
          </c:val>
          <c:extLst>
            <c:ext xmlns:c16="http://schemas.microsoft.com/office/drawing/2014/chart" uri="{C3380CC4-5D6E-409C-BE32-E72D297353CC}">
              <c16:uniqueId val="{0000001A-3D4E-491E-AE5C-BF3AC6652FDA}"/>
            </c:ext>
          </c:extLst>
        </c:ser>
        <c:dLbls>
          <c:showLegendKey val="0"/>
          <c:showVal val="1"/>
          <c:showCatName val="0"/>
          <c:showSerName val="0"/>
          <c:showPercent val="0"/>
          <c:showBubbleSize val="0"/>
        </c:dLbls>
        <c:gapWidth val="150"/>
        <c:shape val="box"/>
        <c:axId val="154263504"/>
        <c:axId val="154272656"/>
        <c:axId val="0"/>
      </c:bar3DChart>
      <c:catAx>
        <c:axId val="1542635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1" i="0" u="none" strike="noStrike" kern="1200" cap="all" baseline="0">
                <a:solidFill>
                  <a:schemeClr val="tx1"/>
                </a:solidFill>
                <a:latin typeface="+mn-lt"/>
                <a:ea typeface="+mn-ea"/>
                <a:cs typeface="+mn-cs"/>
              </a:defRPr>
            </a:pPr>
            <a:endParaRPr lang="es-MX"/>
          </a:p>
        </c:txPr>
        <c:crossAx val="154272656"/>
        <c:crosses val="autoZero"/>
        <c:auto val="1"/>
        <c:lblAlgn val="ctr"/>
        <c:lblOffset val="100"/>
        <c:noMultiLvlLbl val="0"/>
      </c:catAx>
      <c:valAx>
        <c:axId val="154272656"/>
        <c:scaling>
          <c:orientation val="minMax"/>
        </c:scaling>
        <c:delete val="1"/>
        <c:axPos val="l"/>
        <c:numFmt formatCode="#,##0.00" sourceLinked="1"/>
        <c:majorTickMark val="none"/>
        <c:minorTickMark val="none"/>
        <c:tickLblPos val="nextTo"/>
        <c:crossAx val="154263504"/>
        <c:crosses val="autoZero"/>
        <c:crossBetween val="between"/>
      </c:valAx>
      <c:spPr>
        <a:noFill/>
        <a:ln>
          <a:noFill/>
        </a:ln>
        <a:effectLst/>
      </c:spPr>
    </c:plotArea>
    <c:legend>
      <c:legendPos val="t"/>
      <c:overlay val="0"/>
      <c:spPr>
        <a:solidFill>
          <a:schemeClr val="lt1">
            <a:lumMod val="95000"/>
            <a:alpha val="39000"/>
          </a:schemeClr>
        </a:solid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SUMA</a:t>
            </a:r>
            <a:r>
              <a:rPr lang="en-US" baseline="0" dirty="0"/>
              <a:t> DE </a:t>
            </a:r>
            <a:r>
              <a:rPr lang="en-US" dirty="0"/>
              <a:t>GASTOS </a:t>
            </a:r>
            <a:r>
              <a:rPr lang="es-MX" sz="1800" b="1" i="0" u="none" strike="noStrike" baseline="0" dirty="0">
                <a:effectLst/>
              </a:rPr>
              <a:t>COMPARADOS POR EJERCICIO</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Hoja1!$A$6</c:f>
              <c:strCache>
                <c:ptCount val="1"/>
                <c:pt idx="0">
                  <c:v>SUMAN LOS GASTOS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1"/>
            <c:invertIfNegative val="0"/>
            <c:bubble3D val="0"/>
            <c:spPr>
              <a:solidFill>
                <a:schemeClr val="accent6">
                  <a:lumMod val="7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3057-4E57-B239-3AC88DF6B742}"/>
              </c:ext>
            </c:extLst>
          </c:dPt>
          <c:dPt>
            <c:idx val="2"/>
            <c:invertIfNegative val="0"/>
            <c:bubble3D val="0"/>
            <c:spPr>
              <a:solidFill>
                <a:schemeClr val="accent6">
                  <a:lumMod val="7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3-3057-4E57-B239-3AC88DF6B742}"/>
              </c:ext>
            </c:extLst>
          </c:dPt>
          <c:dPt>
            <c:idx val="3"/>
            <c:invertIfNegative val="0"/>
            <c:bubble3D val="0"/>
            <c:spPr>
              <a:solidFill>
                <a:schemeClr val="accent6">
                  <a:lumMod val="7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5-3057-4E57-B239-3AC88DF6B742}"/>
              </c:ext>
            </c:extLst>
          </c:dPt>
          <c:dPt>
            <c:idx val="4"/>
            <c:invertIfNegative val="0"/>
            <c:bubble3D val="0"/>
            <c:spPr>
              <a:solidFill>
                <a:srgbClr val="FF0000"/>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7-3057-4E57-B239-3AC88DF6B742}"/>
              </c:ext>
            </c:extLst>
          </c:dPt>
          <c:dPt>
            <c:idx val="5"/>
            <c:invertIfNegative val="0"/>
            <c:bubble3D val="0"/>
            <c:spPr>
              <a:solidFill>
                <a:srgbClr val="FF0000"/>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9-3057-4E57-B239-3AC88DF6B742}"/>
              </c:ext>
            </c:extLst>
          </c:dPt>
          <c:dPt>
            <c:idx val="6"/>
            <c:invertIfNegative val="0"/>
            <c:bubble3D val="0"/>
            <c:spPr>
              <a:solidFill>
                <a:schemeClr val="accent2">
                  <a:lumMod val="7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B-3057-4E57-B239-3AC88DF6B742}"/>
              </c:ext>
            </c:extLst>
          </c:dPt>
          <c:dPt>
            <c:idx val="7"/>
            <c:invertIfNegative val="0"/>
            <c:bubble3D val="0"/>
            <c:spPr>
              <a:solidFill>
                <a:schemeClr val="accent2">
                  <a:lumMod val="7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D-3057-4E57-B239-3AC88DF6B742}"/>
              </c:ext>
            </c:extLst>
          </c:dPt>
          <c:dPt>
            <c:idx val="8"/>
            <c:invertIfNegative val="0"/>
            <c:bubble3D val="0"/>
            <c:spPr>
              <a:solidFill>
                <a:schemeClr val="accent2">
                  <a:lumMod val="7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F-3057-4E57-B239-3AC88DF6B742}"/>
              </c:ext>
            </c:extLst>
          </c:dPt>
          <c:dLbls>
            <c:dLbl>
              <c:idx val="5"/>
              <c:layout>
                <c:manualLayout>
                  <c:x val="-2.3666810810589202E-3"/>
                  <c:y val="5.20119193299226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057-4E57-B239-3AC88DF6B742}"/>
                </c:ext>
              </c:extLst>
            </c:dLbl>
            <c:dLbl>
              <c:idx val="6"/>
              <c:layout>
                <c:manualLayout>
                  <c:x val="-3.5500216215884669E-3"/>
                  <c:y val="-7.8017878994883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057-4E57-B239-3AC88DF6B742}"/>
                </c:ext>
              </c:extLst>
            </c:dLbl>
            <c:dLbl>
              <c:idx val="7"/>
              <c:layout>
                <c:manualLayout>
                  <c:x val="0"/>
                  <c:y val="2.60059596649610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057-4E57-B239-3AC88DF6B742}"/>
                </c:ext>
              </c:extLst>
            </c:dLbl>
            <c:dLbl>
              <c:idx val="8"/>
              <c:layout>
                <c:manualLayout>
                  <c:x val="-1.538342702688315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057-4E57-B239-3AC88DF6B74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Hoja1!$B$5:$J$5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Hoja1!$B$6:$J$6</c:f>
              <c:numCache>
                <c:formatCode>#,##0.00</c:formatCode>
                <c:ptCount val="9"/>
                <c:pt idx="0">
                  <c:v>1576507812.8886893</c:v>
                </c:pt>
                <c:pt idx="1">
                  <c:v>1460195683.1580102</c:v>
                </c:pt>
                <c:pt idx="2">
                  <c:v>1586415872.9314122</c:v>
                </c:pt>
                <c:pt idx="3">
                  <c:v>1765871841.1336749</c:v>
                </c:pt>
                <c:pt idx="4">
                  <c:v>1813762856.9835417</c:v>
                </c:pt>
                <c:pt idx="5">
                  <c:v>1759757571.5186782</c:v>
                </c:pt>
                <c:pt idx="6">
                  <c:v>1761171500.2531533</c:v>
                </c:pt>
                <c:pt idx="7">
                  <c:v>1751589984.8999722</c:v>
                </c:pt>
                <c:pt idx="8">
                  <c:v>1218082632.4400001</c:v>
                </c:pt>
              </c:numCache>
            </c:numRef>
          </c:val>
          <c:extLst>
            <c:ext xmlns:c16="http://schemas.microsoft.com/office/drawing/2014/chart" uri="{C3380CC4-5D6E-409C-BE32-E72D297353CC}">
              <c16:uniqueId val="{00000010-3057-4E57-B239-3AC88DF6B742}"/>
            </c:ext>
          </c:extLst>
        </c:ser>
        <c:dLbls>
          <c:showLegendKey val="0"/>
          <c:showVal val="1"/>
          <c:showCatName val="0"/>
          <c:showSerName val="0"/>
          <c:showPercent val="0"/>
          <c:showBubbleSize val="0"/>
        </c:dLbls>
        <c:gapWidth val="150"/>
        <c:shape val="box"/>
        <c:axId val="417384880"/>
        <c:axId val="417378640"/>
        <c:axId val="0"/>
      </c:bar3DChart>
      <c:catAx>
        <c:axId val="4173848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417378640"/>
        <c:crosses val="autoZero"/>
        <c:auto val="1"/>
        <c:lblAlgn val="ctr"/>
        <c:lblOffset val="100"/>
        <c:noMultiLvlLbl val="0"/>
      </c:catAx>
      <c:valAx>
        <c:axId val="417378640"/>
        <c:scaling>
          <c:orientation val="minMax"/>
        </c:scaling>
        <c:delete val="1"/>
        <c:axPos val="l"/>
        <c:numFmt formatCode="#,##0.00" sourceLinked="1"/>
        <c:majorTickMark val="none"/>
        <c:minorTickMark val="none"/>
        <c:tickLblPos val="nextTo"/>
        <c:crossAx val="417384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SUMA DE GASTOS MENSUALES 2021</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'GRÁFICAS GASTOS 2021'!$L$782</c:f>
              <c:strCache>
                <c:ptCount val="1"/>
                <c:pt idx="0">
                  <c:v>SUMA DE GASTOS MENSUALES</c:v>
                </c:pt>
              </c:strCache>
            </c:strRef>
          </c:tx>
          <c:spPr>
            <a:solidFill>
              <a:schemeClr val="accent1">
                <a:alpha val="85000"/>
              </a:schemeClr>
            </a:solidFill>
            <a:ln w="9525" cap="flat" cmpd="sng" algn="ctr">
              <a:noFill/>
              <a:round/>
            </a:ln>
            <a:effectLst/>
            <a:sp3d/>
          </c:spPr>
          <c:invertIfNegative val="0"/>
          <c:dPt>
            <c:idx val="1"/>
            <c:invertIfNegative val="0"/>
            <c:bubble3D val="0"/>
            <c:spPr>
              <a:solidFill>
                <a:schemeClr val="accent2"/>
              </a:solidFill>
              <a:ln w="9525" cap="flat" cmpd="sng" algn="ctr">
                <a:noFill/>
                <a:round/>
              </a:ln>
              <a:effectLst/>
              <a:sp3d/>
            </c:spPr>
            <c:extLst>
              <c:ext xmlns:c16="http://schemas.microsoft.com/office/drawing/2014/chart" uri="{C3380CC4-5D6E-409C-BE32-E72D297353CC}">
                <c16:uniqueId val="{00000001-B86E-4B32-A714-A887ED1DAB5A}"/>
              </c:ext>
            </c:extLst>
          </c:dPt>
          <c:dPt>
            <c:idx val="2"/>
            <c:invertIfNegative val="0"/>
            <c:bubble3D val="0"/>
            <c:spPr>
              <a:solidFill>
                <a:schemeClr val="bg1">
                  <a:lumMod val="50000"/>
                </a:schemeClr>
              </a:solidFill>
              <a:ln w="9525" cap="flat" cmpd="sng" algn="ctr">
                <a:noFill/>
                <a:round/>
              </a:ln>
              <a:effectLst/>
              <a:sp3d/>
            </c:spPr>
            <c:extLst>
              <c:ext xmlns:c16="http://schemas.microsoft.com/office/drawing/2014/chart" uri="{C3380CC4-5D6E-409C-BE32-E72D297353CC}">
                <c16:uniqueId val="{00000003-B86E-4B32-A714-A887ED1DAB5A}"/>
              </c:ext>
            </c:extLst>
          </c:dPt>
          <c:dPt>
            <c:idx val="3"/>
            <c:invertIfNegative val="0"/>
            <c:bubble3D val="0"/>
            <c:spPr>
              <a:solidFill>
                <a:schemeClr val="accent4"/>
              </a:solidFill>
              <a:ln w="9525" cap="flat" cmpd="sng" algn="ctr">
                <a:noFill/>
                <a:round/>
              </a:ln>
              <a:effectLst/>
              <a:sp3d/>
            </c:spPr>
            <c:extLst>
              <c:ext xmlns:c16="http://schemas.microsoft.com/office/drawing/2014/chart" uri="{C3380CC4-5D6E-409C-BE32-E72D297353CC}">
                <c16:uniqueId val="{00000005-B86E-4B32-A714-A887ED1DAB5A}"/>
              </c:ext>
            </c:extLst>
          </c:dPt>
          <c:dPt>
            <c:idx val="4"/>
            <c:invertIfNegative val="0"/>
            <c:bubble3D val="0"/>
            <c:spPr>
              <a:solidFill>
                <a:schemeClr val="accent5"/>
              </a:solidFill>
              <a:ln w="9525" cap="flat" cmpd="sng" algn="ctr">
                <a:noFill/>
                <a:round/>
              </a:ln>
              <a:effectLst/>
              <a:sp3d/>
            </c:spPr>
            <c:extLst>
              <c:ext xmlns:c16="http://schemas.microsoft.com/office/drawing/2014/chart" uri="{C3380CC4-5D6E-409C-BE32-E72D297353CC}">
                <c16:uniqueId val="{00000007-B86E-4B32-A714-A887ED1DAB5A}"/>
              </c:ext>
            </c:extLst>
          </c:dPt>
          <c:dPt>
            <c:idx val="5"/>
            <c:invertIfNegative val="0"/>
            <c:bubble3D val="0"/>
            <c:spPr>
              <a:solidFill>
                <a:schemeClr val="accent6"/>
              </a:solidFill>
              <a:ln w="9525" cap="flat" cmpd="sng" algn="ctr">
                <a:noFill/>
                <a:round/>
              </a:ln>
              <a:effectLst/>
              <a:sp3d/>
            </c:spPr>
            <c:extLst>
              <c:ext xmlns:c16="http://schemas.microsoft.com/office/drawing/2014/chart" uri="{C3380CC4-5D6E-409C-BE32-E72D297353CC}">
                <c16:uniqueId val="{00000009-B86E-4B32-A714-A887ED1DAB5A}"/>
              </c:ext>
            </c:extLst>
          </c:dPt>
          <c:dPt>
            <c:idx val="6"/>
            <c:invertIfNegative val="0"/>
            <c:bubble3D val="0"/>
            <c:spPr>
              <a:solidFill>
                <a:schemeClr val="accent1">
                  <a:lumMod val="50000"/>
                </a:schemeClr>
              </a:solidFill>
              <a:ln w="9525" cap="flat" cmpd="sng" algn="ctr">
                <a:noFill/>
                <a:round/>
              </a:ln>
              <a:effectLst/>
              <a:sp3d/>
            </c:spPr>
            <c:extLst>
              <c:ext xmlns:c16="http://schemas.microsoft.com/office/drawing/2014/chart" uri="{C3380CC4-5D6E-409C-BE32-E72D297353CC}">
                <c16:uniqueId val="{0000000B-B86E-4B32-A714-A887ED1DAB5A}"/>
              </c:ext>
            </c:extLst>
          </c:dPt>
          <c:dPt>
            <c:idx val="7"/>
            <c:invertIfNegative val="0"/>
            <c:bubble3D val="0"/>
            <c:spPr>
              <a:solidFill>
                <a:schemeClr val="accent2">
                  <a:lumMod val="50000"/>
                </a:schemeClr>
              </a:solidFill>
              <a:ln w="9525" cap="flat" cmpd="sng" algn="ctr">
                <a:noFill/>
                <a:round/>
              </a:ln>
              <a:effectLst/>
              <a:sp3d/>
            </c:spPr>
            <c:extLst>
              <c:ext xmlns:c16="http://schemas.microsoft.com/office/drawing/2014/chart" uri="{C3380CC4-5D6E-409C-BE32-E72D297353CC}">
                <c16:uniqueId val="{0000000D-B86E-4B32-A714-A887ED1DAB5A}"/>
              </c:ext>
            </c:extLst>
          </c:dPt>
          <c:dPt>
            <c:idx val="9"/>
            <c:invertIfNegative val="0"/>
            <c:bubble3D val="0"/>
            <c:spPr>
              <a:solidFill>
                <a:schemeClr val="accent4">
                  <a:lumMod val="50000"/>
                </a:schemeClr>
              </a:solidFill>
              <a:ln w="9525" cap="flat" cmpd="sng" algn="ctr">
                <a:noFill/>
                <a:round/>
              </a:ln>
              <a:effectLst/>
              <a:sp3d/>
            </c:spPr>
            <c:extLst>
              <c:ext xmlns:c16="http://schemas.microsoft.com/office/drawing/2014/chart" uri="{C3380CC4-5D6E-409C-BE32-E72D297353CC}">
                <c16:uniqueId val="{0000000F-B86E-4B32-A714-A887ED1DAB5A}"/>
              </c:ext>
            </c:extLst>
          </c:dPt>
          <c:dLbls>
            <c:dLbl>
              <c:idx val="4"/>
              <c:layout>
                <c:manualLayout>
                  <c:x val="1.2609865939252815E-3"/>
                  <c:y val="6.49728478298390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6E-4B32-A714-A887ED1DAB5A}"/>
                </c:ext>
              </c:extLst>
            </c:dLbl>
            <c:dLbl>
              <c:idx val="5"/>
              <c:layout>
                <c:manualLayout>
                  <c:x val="-3.7829597817758444E-3"/>
                  <c:y val="6.4972847829838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6E-4B32-A714-A887ED1DAB5A}"/>
                </c:ext>
              </c:extLst>
            </c:dLbl>
            <c:dLbl>
              <c:idx val="6"/>
              <c:layout>
                <c:manualLayout>
                  <c:x val="-8.8269061574769696E-3"/>
                  <c:y val="-1.08288079716397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86E-4B32-A714-A887ED1DAB5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'GRÁFICAS GASTOS 2021'!$M$781:$V$781</c:f>
              <c:strCache>
                <c:ptCount val="10"/>
                <c:pt idx="0">
                  <c:v>Enero</c:v>
                </c:pt>
                <c:pt idx="1">
                  <c:v>Febrero</c:v>
                </c:pt>
                <c:pt idx="2">
                  <c:v>Marzo</c:v>
                </c:pt>
                <c:pt idx="3">
                  <c:v>Abril</c:v>
                </c:pt>
                <c:pt idx="4">
                  <c:v>Mayo</c:v>
                </c:pt>
                <c:pt idx="5">
                  <c:v>Junio</c:v>
                </c:pt>
                <c:pt idx="6">
                  <c:v>Julio</c:v>
                </c:pt>
                <c:pt idx="7">
                  <c:v>Agosto</c:v>
                </c:pt>
                <c:pt idx="8">
                  <c:v>Septiembre</c:v>
                </c:pt>
                <c:pt idx="9">
                  <c:v>Octubre</c:v>
                </c:pt>
              </c:strCache>
            </c:strRef>
          </c:cat>
          <c:val>
            <c:numRef>
              <c:f>'GRÁFICAS GASTOS 2021'!$M$782:$V$782</c:f>
              <c:numCache>
                <c:formatCode>_(* #,##0.00_);_(* \(#,##0.00\);_(* "-"??_);_(@_)</c:formatCode>
                <c:ptCount val="10"/>
                <c:pt idx="0">
                  <c:v>110656581.52000003</c:v>
                </c:pt>
                <c:pt idx="1">
                  <c:v>119387286.48000003</c:v>
                </c:pt>
                <c:pt idx="2">
                  <c:v>134836031.79000002</c:v>
                </c:pt>
                <c:pt idx="3">
                  <c:v>110056484.20000002</c:v>
                </c:pt>
                <c:pt idx="4">
                  <c:v>107889787.91000003</c:v>
                </c:pt>
                <c:pt idx="5">
                  <c:v>115551808.52</c:v>
                </c:pt>
                <c:pt idx="6">
                  <c:v>118391829.74000002</c:v>
                </c:pt>
                <c:pt idx="7">
                  <c:v>120757334.71000002</c:v>
                </c:pt>
                <c:pt idx="8">
                  <c:v>122671958.17999998</c:v>
                </c:pt>
                <c:pt idx="9">
                  <c:v>157883529.38999999</c:v>
                </c:pt>
              </c:numCache>
            </c:numRef>
          </c:val>
          <c:extLst>
            <c:ext xmlns:c16="http://schemas.microsoft.com/office/drawing/2014/chart" uri="{C3380CC4-5D6E-409C-BE32-E72D297353CC}">
              <c16:uniqueId val="{00000010-B86E-4B32-A714-A887ED1DAB5A}"/>
            </c:ext>
          </c:extLst>
        </c:ser>
        <c:dLbls>
          <c:showLegendKey val="0"/>
          <c:showVal val="1"/>
          <c:showCatName val="0"/>
          <c:showSerName val="0"/>
          <c:showPercent val="0"/>
          <c:showBubbleSize val="0"/>
        </c:dLbls>
        <c:gapWidth val="150"/>
        <c:shape val="box"/>
        <c:axId val="1774108912"/>
        <c:axId val="1774121392"/>
        <c:axId val="0"/>
      </c:bar3DChart>
      <c:catAx>
        <c:axId val="17741089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tx1"/>
                </a:solidFill>
                <a:latin typeface="+mn-lt"/>
                <a:ea typeface="+mn-ea"/>
                <a:cs typeface="+mn-cs"/>
              </a:defRPr>
            </a:pPr>
            <a:endParaRPr lang="es-MX"/>
          </a:p>
        </c:txPr>
        <c:crossAx val="1774121392"/>
        <c:crosses val="autoZero"/>
        <c:auto val="1"/>
        <c:lblAlgn val="ctr"/>
        <c:lblOffset val="100"/>
        <c:noMultiLvlLbl val="0"/>
      </c:catAx>
      <c:valAx>
        <c:axId val="1774121392"/>
        <c:scaling>
          <c:orientation val="minMax"/>
        </c:scaling>
        <c:delete val="1"/>
        <c:axPos val="l"/>
        <c:numFmt formatCode="_(* #,##0.00_);_(* \(#,##0.00\);_(* &quot;-&quot;??_);_(@_)" sourceLinked="1"/>
        <c:majorTickMark val="none"/>
        <c:minorTickMark val="none"/>
        <c:tickLblPos val="nextTo"/>
        <c:crossAx val="1774108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Suma de los Gastos de Enero de 2019 a Octubre de 2021</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ANUAL!$A$408</c:f>
              <c:strCache>
                <c:ptCount val="1"/>
                <c:pt idx="0">
                  <c:v>Suma de los Gastos de 2019 a Octubre de 2021</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0.28687286827564074"/>
                      <c:h val="7.0937987847239384E-2"/>
                    </c:manualLayout>
                  </c15:layout>
                </c:ext>
                <c:ext xmlns:c16="http://schemas.microsoft.com/office/drawing/2014/chart" uri="{C3380CC4-5D6E-409C-BE32-E72D297353CC}">
                  <c16:uniqueId val="{00000004-A643-4CDB-BFC3-F8CFBB649DB7}"/>
                </c:ext>
              </c:extLst>
            </c:dLbl>
            <c:dLbl>
              <c:idx val="1"/>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0.3054329755693454"/>
                      <c:h val="7.3791486956138783E-2"/>
                    </c:manualLayout>
                  </c15:layout>
                </c:ext>
                <c:ext xmlns:c16="http://schemas.microsoft.com/office/drawing/2014/chart" uri="{C3380CC4-5D6E-409C-BE32-E72D297353CC}">
                  <c16:uniqueId val="{00000003-A643-4CDB-BFC3-F8CFBB649DB7}"/>
                </c:ext>
              </c:extLst>
            </c:dLbl>
            <c:dLbl>
              <c:idx val="2"/>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0.28422142437654013"/>
                      <c:h val="6.8084488738339971E-2"/>
                    </c:manualLayout>
                  </c15:layout>
                </c:ext>
                <c:ext xmlns:c16="http://schemas.microsoft.com/office/drawing/2014/chart" uri="{C3380CC4-5D6E-409C-BE32-E72D297353CC}">
                  <c16:uniqueId val="{00000002-A643-4CDB-BFC3-F8CFBB649DB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ANUAL!$B$407:$D$407</c:f>
              <c:numCache>
                <c:formatCode>General</c:formatCode>
                <c:ptCount val="3"/>
                <c:pt idx="0">
                  <c:v>2019</c:v>
                </c:pt>
                <c:pt idx="1">
                  <c:v>2020</c:v>
                </c:pt>
                <c:pt idx="2">
                  <c:v>2021</c:v>
                </c:pt>
              </c:numCache>
            </c:numRef>
          </c:cat>
          <c:val>
            <c:numRef>
              <c:f>ANUAL!$B$408:$D$408</c:f>
              <c:numCache>
                <c:formatCode>#,##0.00</c:formatCode>
                <c:ptCount val="3"/>
                <c:pt idx="0">
                  <c:v>1761171500.2531533</c:v>
                </c:pt>
                <c:pt idx="1">
                  <c:v>1751589984.899972</c:v>
                </c:pt>
                <c:pt idx="2">
                  <c:v>1206205401.3499999</c:v>
                </c:pt>
              </c:numCache>
            </c:numRef>
          </c:val>
          <c:extLst>
            <c:ext xmlns:c16="http://schemas.microsoft.com/office/drawing/2014/chart" uri="{C3380CC4-5D6E-409C-BE32-E72D297353CC}">
              <c16:uniqueId val="{00000000-A643-4CDB-BFC3-F8CFBB649DB7}"/>
            </c:ext>
          </c:extLst>
        </c:ser>
        <c:dLbls>
          <c:showLegendKey val="0"/>
          <c:showVal val="1"/>
          <c:showCatName val="0"/>
          <c:showSerName val="0"/>
          <c:showPercent val="0"/>
          <c:showBubbleSize val="0"/>
        </c:dLbls>
        <c:gapWidth val="150"/>
        <c:shape val="box"/>
        <c:axId val="1803626624"/>
        <c:axId val="1803624960"/>
        <c:axId val="0"/>
      </c:bar3DChart>
      <c:catAx>
        <c:axId val="18036266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tx1"/>
                </a:solidFill>
                <a:latin typeface="+mn-lt"/>
                <a:ea typeface="+mn-ea"/>
                <a:cs typeface="+mn-cs"/>
              </a:defRPr>
            </a:pPr>
            <a:endParaRPr lang="es-MX"/>
          </a:p>
        </c:txPr>
        <c:crossAx val="1803624960"/>
        <c:crosses val="autoZero"/>
        <c:auto val="1"/>
        <c:lblAlgn val="ctr"/>
        <c:lblOffset val="100"/>
        <c:noMultiLvlLbl val="0"/>
      </c:catAx>
      <c:valAx>
        <c:axId val="1803624960"/>
        <c:scaling>
          <c:orientation val="minMax"/>
        </c:scaling>
        <c:delete val="1"/>
        <c:axPos val="l"/>
        <c:numFmt formatCode="#,##0.00" sourceLinked="1"/>
        <c:majorTickMark val="none"/>
        <c:minorTickMark val="none"/>
        <c:tickLblPos val="nextTo"/>
        <c:crossAx val="1803626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IPC!$A$64</c:f>
              <c:strCache>
                <c:ptCount val="1"/>
                <c:pt idx="0">
                  <c:v>CONSTRUCCIÓN EN BIENES NO CAPITALIZABLE</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1"/>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1-0A28-4968-A2C0-8378B12B1C02}"/>
              </c:ext>
            </c:extLst>
          </c:dPt>
          <c:dPt>
            <c:idx val="2"/>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3-0A28-4968-A2C0-8378B12B1C02}"/>
              </c:ext>
            </c:extLst>
          </c:dPt>
          <c:dPt>
            <c:idx val="3"/>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5-0A28-4968-A2C0-8378B12B1C02}"/>
              </c:ext>
            </c:extLst>
          </c:dPt>
          <c:dPt>
            <c:idx val="4"/>
            <c:invertIfNegative val="0"/>
            <c:bubble3D val="0"/>
            <c:spPr>
              <a:solidFill>
                <a:srgbClr val="FF0000"/>
              </a:solidFill>
              <a:ln w="9525" cap="flat" cmpd="sng" algn="ctr">
                <a:solidFill>
                  <a:srgbClr val="FF0000"/>
                </a:solidFill>
                <a:round/>
              </a:ln>
              <a:effectLst/>
              <a:sp3d contourW="9525">
                <a:contourClr>
                  <a:srgbClr val="FF0000"/>
                </a:contourClr>
              </a:sp3d>
            </c:spPr>
            <c:extLst>
              <c:ext xmlns:c16="http://schemas.microsoft.com/office/drawing/2014/chart" uri="{C3380CC4-5D6E-409C-BE32-E72D297353CC}">
                <c16:uniqueId val="{00000007-0A28-4968-A2C0-8378B12B1C02}"/>
              </c:ext>
            </c:extLst>
          </c:dPt>
          <c:dPt>
            <c:idx val="5"/>
            <c:invertIfNegative val="0"/>
            <c:bubble3D val="0"/>
            <c:spPr>
              <a:solidFill>
                <a:srgbClr val="FF0000"/>
              </a:solidFill>
              <a:ln w="9525" cap="flat" cmpd="sng" algn="ctr">
                <a:solidFill>
                  <a:srgbClr val="FF0000"/>
                </a:solidFill>
                <a:round/>
              </a:ln>
              <a:effectLst/>
              <a:sp3d contourW="9525">
                <a:contourClr>
                  <a:srgbClr val="FF0000"/>
                </a:contourClr>
              </a:sp3d>
            </c:spPr>
            <c:extLst>
              <c:ext xmlns:c16="http://schemas.microsoft.com/office/drawing/2014/chart" uri="{C3380CC4-5D6E-409C-BE32-E72D297353CC}">
                <c16:uniqueId val="{00000009-0A28-4968-A2C0-8378B12B1C02}"/>
              </c:ext>
            </c:extLst>
          </c:dPt>
          <c:dPt>
            <c:idx val="6"/>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B-0A28-4968-A2C0-8378B12B1C02}"/>
              </c:ext>
            </c:extLst>
          </c:dPt>
          <c:dPt>
            <c:idx val="7"/>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D-0A28-4968-A2C0-8378B12B1C02}"/>
              </c:ext>
            </c:extLst>
          </c:dPt>
          <c:dPt>
            <c:idx val="8"/>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F-0A28-4968-A2C0-8378B12B1C02}"/>
              </c:ext>
            </c:extLst>
          </c:dPt>
          <c:dLbls>
            <c:dLbl>
              <c:idx val="8"/>
              <c:layout>
                <c:manualLayout>
                  <c:x val="-1.619374884624588E-2"/>
                  <c:y val="-6.221550329469209E-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5.0122742461707871E-2"/>
                      <c:h val="3.6004473557169625E-2"/>
                    </c:manualLayout>
                  </c15:layout>
                </c:ext>
                <c:ext xmlns:c16="http://schemas.microsoft.com/office/drawing/2014/chart" uri="{C3380CC4-5D6E-409C-BE32-E72D297353CC}">
                  <c16:uniqueId val="{0000000F-0A28-4968-A2C0-8378B12B1C0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IPC!$B$63:$J$63</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IPC!$B$64:$J$64</c:f>
              <c:numCache>
                <c:formatCode>#,##0.00</c:formatCode>
                <c:ptCount val="9"/>
                <c:pt idx="0">
                  <c:v>460682639.70711094</c:v>
                </c:pt>
                <c:pt idx="1">
                  <c:v>231490885.06819439</c:v>
                </c:pt>
                <c:pt idx="2">
                  <c:v>340014394.13016456</c:v>
                </c:pt>
                <c:pt idx="3">
                  <c:v>435932321.30698353</c:v>
                </c:pt>
                <c:pt idx="4">
                  <c:v>419313397.89466983</c:v>
                </c:pt>
                <c:pt idx="5">
                  <c:v>332971944.35992622</c:v>
                </c:pt>
                <c:pt idx="6">
                  <c:v>182687007.42720762</c:v>
                </c:pt>
                <c:pt idx="7">
                  <c:v>207187470.67536554</c:v>
                </c:pt>
                <c:pt idx="8">
                  <c:v>0</c:v>
                </c:pt>
              </c:numCache>
            </c:numRef>
          </c:val>
          <c:extLst>
            <c:ext xmlns:c16="http://schemas.microsoft.com/office/drawing/2014/chart" uri="{C3380CC4-5D6E-409C-BE32-E72D297353CC}">
              <c16:uniqueId val="{00000010-0A28-4968-A2C0-8378B12B1C02}"/>
            </c:ext>
          </c:extLst>
        </c:ser>
        <c:dLbls>
          <c:showLegendKey val="0"/>
          <c:showVal val="1"/>
          <c:showCatName val="0"/>
          <c:showSerName val="0"/>
          <c:showPercent val="0"/>
          <c:showBubbleSize val="0"/>
        </c:dLbls>
        <c:gapWidth val="150"/>
        <c:shape val="box"/>
        <c:axId val="1759611808"/>
        <c:axId val="1759613056"/>
        <c:axId val="0"/>
      </c:bar3DChart>
      <c:catAx>
        <c:axId val="17596118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759613056"/>
        <c:crosses val="autoZero"/>
        <c:auto val="1"/>
        <c:lblAlgn val="ctr"/>
        <c:lblOffset val="100"/>
        <c:noMultiLvlLbl val="0"/>
      </c:catAx>
      <c:valAx>
        <c:axId val="1759613056"/>
        <c:scaling>
          <c:orientation val="minMax"/>
        </c:scaling>
        <c:delete val="1"/>
        <c:axPos val="l"/>
        <c:numFmt formatCode="#,##0.00" sourceLinked="1"/>
        <c:majorTickMark val="none"/>
        <c:minorTickMark val="none"/>
        <c:tickLblPos val="nextTo"/>
        <c:crossAx val="1759611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dLbls>
          <c:showLegendKey val="0"/>
          <c:showVal val="1"/>
          <c:showCatName val="0"/>
          <c:showSerName val="0"/>
          <c:showPercent val="0"/>
          <c:showBubbleSize val="0"/>
        </c:dLbls>
        <c:gapWidth val="150"/>
        <c:shape val="cylinder"/>
        <c:axId val="-1139555792"/>
        <c:axId val="-1139545456"/>
        <c:axId val="0"/>
      </c:bar3DChart>
      <c:catAx>
        <c:axId val="-1139555792"/>
        <c:scaling>
          <c:orientation val="minMax"/>
        </c:scaling>
        <c:delete val="0"/>
        <c:axPos val="b"/>
        <c:numFmt formatCode="General" sourceLinked="0"/>
        <c:majorTickMark val="none"/>
        <c:minorTickMark val="none"/>
        <c:tickLblPos val="nextTo"/>
        <c:crossAx val="-1139545456"/>
        <c:crosses val="autoZero"/>
        <c:auto val="1"/>
        <c:lblAlgn val="ctr"/>
        <c:lblOffset val="100"/>
        <c:noMultiLvlLbl val="0"/>
      </c:catAx>
      <c:valAx>
        <c:axId val="-1139545456"/>
        <c:scaling>
          <c:orientation val="minMax"/>
        </c:scaling>
        <c:delete val="1"/>
        <c:axPos val="l"/>
        <c:numFmt formatCode="_(* #,##0.00_);_(* \(#,##0.00\);_(* &quot;-&quot;??_);_(@_)" sourceLinked="1"/>
        <c:majorTickMark val="out"/>
        <c:minorTickMark val="none"/>
        <c:tickLblPos val="nextTo"/>
        <c:crossAx val="-1139555792"/>
        <c:crosses val="autoZero"/>
        <c:crossBetween val="between"/>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IPC!$A$93</c:f>
              <c:strCache>
                <c:ptCount val="1"/>
                <c:pt idx="0">
                  <c:v>COMBUSTIBLES, LUBRICANTES Y ADITIVOS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1"/>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1-89A7-48B6-9B19-79C9B7C7146D}"/>
              </c:ext>
            </c:extLst>
          </c:dPt>
          <c:dPt>
            <c:idx val="2"/>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3-89A7-48B6-9B19-79C9B7C7146D}"/>
              </c:ext>
            </c:extLst>
          </c:dPt>
          <c:dPt>
            <c:idx val="3"/>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5-89A7-48B6-9B19-79C9B7C7146D}"/>
              </c:ext>
            </c:extLst>
          </c:dPt>
          <c:dPt>
            <c:idx val="4"/>
            <c:invertIfNegative val="0"/>
            <c:bubble3D val="0"/>
            <c:spPr>
              <a:solidFill>
                <a:srgbClr val="FF0000"/>
              </a:solidFill>
              <a:ln w="9525" cap="flat" cmpd="sng" algn="ctr">
                <a:solidFill>
                  <a:srgbClr val="FF0000"/>
                </a:solidFill>
                <a:round/>
              </a:ln>
              <a:effectLst/>
              <a:sp3d contourW="9525">
                <a:contourClr>
                  <a:srgbClr val="FF0000"/>
                </a:contourClr>
              </a:sp3d>
            </c:spPr>
            <c:extLst>
              <c:ext xmlns:c16="http://schemas.microsoft.com/office/drawing/2014/chart" uri="{C3380CC4-5D6E-409C-BE32-E72D297353CC}">
                <c16:uniqueId val="{00000007-89A7-48B6-9B19-79C9B7C7146D}"/>
              </c:ext>
            </c:extLst>
          </c:dPt>
          <c:dPt>
            <c:idx val="5"/>
            <c:invertIfNegative val="0"/>
            <c:bubble3D val="0"/>
            <c:spPr>
              <a:solidFill>
                <a:srgbClr val="FF0000"/>
              </a:solidFill>
              <a:ln w="9525" cap="flat" cmpd="sng" algn="ctr">
                <a:solidFill>
                  <a:srgbClr val="FF0000"/>
                </a:solidFill>
                <a:round/>
              </a:ln>
              <a:effectLst/>
              <a:sp3d contourW="9525">
                <a:contourClr>
                  <a:srgbClr val="FF0000"/>
                </a:contourClr>
              </a:sp3d>
            </c:spPr>
            <c:extLst>
              <c:ext xmlns:c16="http://schemas.microsoft.com/office/drawing/2014/chart" uri="{C3380CC4-5D6E-409C-BE32-E72D297353CC}">
                <c16:uniqueId val="{00000009-89A7-48B6-9B19-79C9B7C7146D}"/>
              </c:ext>
            </c:extLst>
          </c:dPt>
          <c:dPt>
            <c:idx val="6"/>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B-89A7-48B6-9B19-79C9B7C7146D}"/>
              </c:ext>
            </c:extLst>
          </c:dPt>
          <c:dPt>
            <c:idx val="7"/>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D-89A7-48B6-9B19-79C9B7C7146D}"/>
              </c:ext>
            </c:extLst>
          </c:dPt>
          <c:dPt>
            <c:idx val="8"/>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F-89A7-48B6-9B19-79C9B7C7146D}"/>
              </c:ext>
            </c:extLst>
          </c:dPt>
          <c:dLbls>
            <c:dLbl>
              <c:idx val="4"/>
              <c:layout>
                <c:manualLayout>
                  <c:x val="4.4067354348719199E-3"/>
                  <c:y val="2.24463637951110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A7-48B6-9B19-79C9B7C7146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IPC!$B$92:$J$92</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IPC!$B$93:$J$93</c:f>
              <c:numCache>
                <c:formatCode>#,##0.00</c:formatCode>
                <c:ptCount val="9"/>
                <c:pt idx="0">
                  <c:v>78609267.886264801</c:v>
                </c:pt>
                <c:pt idx="1">
                  <c:v>92711607.918296412</c:v>
                </c:pt>
                <c:pt idx="2">
                  <c:v>102459311.621051</c:v>
                </c:pt>
                <c:pt idx="3">
                  <c:v>107903951.0635135</c:v>
                </c:pt>
                <c:pt idx="4">
                  <c:v>105519122.3508804</c:v>
                </c:pt>
                <c:pt idx="5">
                  <c:v>120540650.9068321</c:v>
                </c:pt>
                <c:pt idx="6">
                  <c:v>132029170.14235923</c:v>
                </c:pt>
                <c:pt idx="7">
                  <c:v>125934152.16856942</c:v>
                </c:pt>
                <c:pt idx="8">
                  <c:v>106787686.16</c:v>
                </c:pt>
              </c:numCache>
            </c:numRef>
          </c:val>
          <c:extLst>
            <c:ext xmlns:c16="http://schemas.microsoft.com/office/drawing/2014/chart" uri="{C3380CC4-5D6E-409C-BE32-E72D297353CC}">
              <c16:uniqueId val="{00000010-89A7-48B6-9B19-79C9B7C7146D}"/>
            </c:ext>
          </c:extLst>
        </c:ser>
        <c:dLbls>
          <c:showLegendKey val="0"/>
          <c:showVal val="1"/>
          <c:showCatName val="0"/>
          <c:showSerName val="0"/>
          <c:showPercent val="0"/>
          <c:showBubbleSize val="0"/>
        </c:dLbls>
        <c:gapWidth val="150"/>
        <c:shape val="box"/>
        <c:axId val="1759598080"/>
        <c:axId val="1759600576"/>
        <c:axId val="0"/>
      </c:bar3DChart>
      <c:catAx>
        <c:axId val="17595980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759600576"/>
        <c:crosses val="autoZero"/>
        <c:auto val="1"/>
        <c:lblAlgn val="ctr"/>
        <c:lblOffset val="100"/>
        <c:noMultiLvlLbl val="0"/>
      </c:catAx>
      <c:valAx>
        <c:axId val="1759600576"/>
        <c:scaling>
          <c:orientation val="minMax"/>
        </c:scaling>
        <c:delete val="1"/>
        <c:axPos val="l"/>
        <c:numFmt formatCode="#,##0.00" sourceLinked="1"/>
        <c:majorTickMark val="none"/>
        <c:minorTickMark val="none"/>
        <c:tickLblPos val="nextTo"/>
        <c:crossAx val="175959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IPC!$A$123</c:f>
              <c:strCache>
                <c:ptCount val="1"/>
                <c:pt idx="0">
                  <c:v>SERVICIOS DE COMUNICACIÓN SOCIAL Y PUBLICIDAD</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1"/>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1-7794-4FB6-B08C-8C188BD2267A}"/>
              </c:ext>
            </c:extLst>
          </c:dPt>
          <c:dPt>
            <c:idx val="2"/>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3-7794-4FB6-B08C-8C188BD2267A}"/>
              </c:ext>
            </c:extLst>
          </c:dPt>
          <c:dPt>
            <c:idx val="3"/>
            <c:invertIfNegative val="0"/>
            <c:bubble3D val="0"/>
            <c:spPr>
              <a:solidFill>
                <a:schemeClr val="accent6">
                  <a:lumMod val="7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5-7794-4FB6-B08C-8C188BD2267A}"/>
              </c:ext>
            </c:extLst>
          </c:dPt>
          <c:dPt>
            <c:idx val="4"/>
            <c:invertIfNegative val="0"/>
            <c:bubble3D val="0"/>
            <c:spPr>
              <a:solidFill>
                <a:srgbClr val="FF0000"/>
              </a:solidFill>
              <a:ln w="9525" cap="flat" cmpd="sng" algn="ctr">
                <a:solidFill>
                  <a:srgbClr val="FF0000"/>
                </a:solidFill>
                <a:round/>
              </a:ln>
              <a:effectLst/>
              <a:sp3d contourW="9525">
                <a:contourClr>
                  <a:srgbClr val="FF0000"/>
                </a:contourClr>
              </a:sp3d>
            </c:spPr>
            <c:extLst>
              <c:ext xmlns:c16="http://schemas.microsoft.com/office/drawing/2014/chart" uri="{C3380CC4-5D6E-409C-BE32-E72D297353CC}">
                <c16:uniqueId val="{00000007-7794-4FB6-B08C-8C188BD2267A}"/>
              </c:ext>
            </c:extLst>
          </c:dPt>
          <c:dPt>
            <c:idx val="5"/>
            <c:invertIfNegative val="0"/>
            <c:bubble3D val="0"/>
            <c:spPr>
              <a:solidFill>
                <a:srgbClr val="FF0000"/>
              </a:solidFill>
              <a:ln w="9525" cap="flat" cmpd="sng" algn="ctr">
                <a:solidFill>
                  <a:srgbClr val="FF0000"/>
                </a:solidFill>
                <a:round/>
              </a:ln>
              <a:effectLst/>
              <a:sp3d contourW="9525">
                <a:contourClr>
                  <a:srgbClr val="FF0000"/>
                </a:contourClr>
              </a:sp3d>
            </c:spPr>
            <c:extLst>
              <c:ext xmlns:c16="http://schemas.microsoft.com/office/drawing/2014/chart" uri="{C3380CC4-5D6E-409C-BE32-E72D297353CC}">
                <c16:uniqueId val="{00000009-7794-4FB6-B08C-8C188BD2267A}"/>
              </c:ext>
            </c:extLst>
          </c:dPt>
          <c:dPt>
            <c:idx val="6"/>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B-7794-4FB6-B08C-8C188BD2267A}"/>
              </c:ext>
            </c:extLst>
          </c:dPt>
          <c:dPt>
            <c:idx val="7"/>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D-7794-4FB6-B08C-8C188BD2267A}"/>
              </c:ext>
            </c:extLst>
          </c:dPt>
          <c:dPt>
            <c:idx val="8"/>
            <c:invertIfNegative val="0"/>
            <c:bubble3D val="0"/>
            <c:spPr>
              <a:solidFill>
                <a:schemeClr val="accent2">
                  <a:lumMod val="7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F-7794-4FB6-B08C-8C188BD2267A}"/>
              </c:ext>
            </c:extLst>
          </c:dPt>
          <c:dLbls>
            <c:dLbl>
              <c:idx val="1"/>
              <c:layout>
                <c:manualLayout>
                  <c:x val="1.9191921863188043E-2"/>
                  <c:y val="1.11310476647237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94-4FB6-B08C-8C188BD2267A}"/>
                </c:ext>
              </c:extLst>
            </c:dLbl>
            <c:dLbl>
              <c:idx val="5"/>
              <c:layout>
                <c:manualLayout>
                  <c:x val="-1.9191921863188129E-2"/>
                  <c:y val="1.3357257197668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94-4FB6-B08C-8C188BD2267A}"/>
                </c:ext>
              </c:extLst>
            </c:dLbl>
            <c:dLbl>
              <c:idx val="7"/>
              <c:layout>
                <c:manualLayout>
                  <c:x val="-2.3989902328986814E-3"/>
                  <c:y val="1.11310476647237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794-4FB6-B08C-8C188BD2267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IPC!$B$122:$J$122</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IPC!$B$123:$J$123</c:f>
              <c:numCache>
                <c:formatCode>#,##0.00</c:formatCode>
                <c:ptCount val="9"/>
                <c:pt idx="0">
                  <c:v>17535874.634385597</c:v>
                </c:pt>
                <c:pt idx="1">
                  <c:v>17147690.304030001</c:v>
                </c:pt>
                <c:pt idx="2">
                  <c:v>14621114.465850199</c:v>
                </c:pt>
                <c:pt idx="3">
                  <c:v>16458054.726097001</c:v>
                </c:pt>
                <c:pt idx="4">
                  <c:v>25710798.442333505</c:v>
                </c:pt>
                <c:pt idx="5">
                  <c:v>12186412.080561602</c:v>
                </c:pt>
                <c:pt idx="6">
                  <c:v>12254087.0007674</c:v>
                </c:pt>
                <c:pt idx="7">
                  <c:v>11119656.434753401</c:v>
                </c:pt>
                <c:pt idx="8">
                  <c:v>11572675.519999998</c:v>
                </c:pt>
              </c:numCache>
            </c:numRef>
          </c:val>
          <c:extLst>
            <c:ext xmlns:c16="http://schemas.microsoft.com/office/drawing/2014/chart" uri="{C3380CC4-5D6E-409C-BE32-E72D297353CC}">
              <c16:uniqueId val="{00000010-7794-4FB6-B08C-8C188BD2267A}"/>
            </c:ext>
          </c:extLst>
        </c:ser>
        <c:dLbls>
          <c:showLegendKey val="0"/>
          <c:showVal val="1"/>
          <c:showCatName val="0"/>
          <c:showSerName val="0"/>
          <c:showPercent val="0"/>
          <c:showBubbleSize val="0"/>
        </c:dLbls>
        <c:gapWidth val="150"/>
        <c:shape val="box"/>
        <c:axId val="1877470064"/>
        <c:axId val="1877479216"/>
        <c:axId val="0"/>
      </c:bar3DChart>
      <c:catAx>
        <c:axId val="18774700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877479216"/>
        <c:crosses val="autoZero"/>
        <c:auto val="1"/>
        <c:lblAlgn val="ctr"/>
        <c:lblOffset val="100"/>
        <c:noMultiLvlLbl val="0"/>
      </c:catAx>
      <c:valAx>
        <c:axId val="1877479216"/>
        <c:scaling>
          <c:orientation val="minMax"/>
        </c:scaling>
        <c:delete val="1"/>
        <c:axPos val="l"/>
        <c:numFmt formatCode="#,##0.00" sourceLinked="1"/>
        <c:majorTickMark val="none"/>
        <c:minorTickMark val="none"/>
        <c:tickLblPos val="nextTo"/>
        <c:crossAx val="1877470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4193097-3FD1-4E8A-81A2-D786A0206C01}" type="datetimeFigureOut">
              <a:rPr lang="es-MX" smtClean="0"/>
              <a:t>07/12/2021</a:t>
            </a:fld>
            <a:endParaRPr lang="es-MX"/>
          </a:p>
        </p:txBody>
      </p:sp>
      <p:sp>
        <p:nvSpPr>
          <p:cNvPr id="5" name="Footer Placeholder 4"/>
          <p:cNvSpPr>
            <a:spLocks noGrp="1"/>
          </p:cNvSpPr>
          <p:nvPr>
            <p:ph type="ftr" sz="quarter" idx="11"/>
          </p:nvPr>
        </p:nvSpPr>
        <p:spPr/>
        <p:txBody>
          <a:bodyPr/>
          <a:lstStyle/>
          <a:p>
            <a:endParaRPr lang="es-MX"/>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3183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4193097-3FD1-4E8A-81A2-D786A0206C01}" type="datetimeFigureOut">
              <a:rPr lang="es-MX" smtClean="0"/>
              <a:t>07/12/2021</a:t>
            </a:fld>
            <a:endParaRPr lang="es-MX"/>
          </a:p>
        </p:txBody>
      </p:sp>
      <p:sp>
        <p:nvSpPr>
          <p:cNvPr id="5" name="Footer Placeholder 4"/>
          <p:cNvSpPr>
            <a:spLocks noGrp="1"/>
          </p:cNvSpPr>
          <p:nvPr>
            <p:ph type="ftr" sz="quarter" idx="11"/>
          </p:nvPr>
        </p:nvSpPr>
        <p:spPr/>
        <p:txBody>
          <a:bodyPr/>
          <a:lstStyle/>
          <a:p>
            <a:endParaRPr lang="es-MX"/>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140074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4193097-3FD1-4E8A-81A2-D786A0206C01}" type="datetimeFigureOut">
              <a:rPr lang="es-MX" smtClean="0"/>
              <a:t>07/12/2021</a:t>
            </a:fld>
            <a:endParaRPr lang="es-MX"/>
          </a:p>
        </p:txBody>
      </p:sp>
      <p:sp>
        <p:nvSpPr>
          <p:cNvPr id="5" name="Footer Placeholder 4"/>
          <p:cNvSpPr>
            <a:spLocks noGrp="1"/>
          </p:cNvSpPr>
          <p:nvPr>
            <p:ph type="ftr" sz="quarter" idx="11"/>
          </p:nvPr>
        </p:nvSpPr>
        <p:spPr/>
        <p:txBody>
          <a:bodyPr/>
          <a:lstStyle/>
          <a:p>
            <a:endParaRPr lang="es-MX"/>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54FBC80-8EAC-4242-A708-80D6753D0DB5}" type="slidenum">
              <a:rPr lang="es-MX" smtClean="0"/>
              <a:t>‹Nº›</a:t>
            </a:fld>
            <a:endParaRPr lang="es-MX"/>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18940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74193097-3FD1-4E8A-81A2-D786A0206C01}" type="datetimeFigureOut">
              <a:rPr lang="es-MX" smtClean="0"/>
              <a:t>07/12/2021</a:t>
            </a:fld>
            <a:endParaRPr lang="es-MX"/>
          </a:p>
        </p:txBody>
      </p:sp>
      <p:sp>
        <p:nvSpPr>
          <p:cNvPr id="6" name="Footer Placeholder 5"/>
          <p:cNvSpPr>
            <a:spLocks noGrp="1"/>
          </p:cNvSpPr>
          <p:nvPr>
            <p:ph type="ftr" sz="quarter" idx="11"/>
          </p:nvPr>
        </p:nvSpPr>
        <p:spPr/>
        <p:txBody>
          <a:bodyPr/>
          <a:lstStyle/>
          <a:p>
            <a:endParaRPr lang="es-MX"/>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2861400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74193097-3FD1-4E8A-81A2-D786A0206C01}" type="datetimeFigureOut">
              <a:rPr lang="es-MX" smtClean="0"/>
              <a:t>07/12/2021</a:t>
            </a:fld>
            <a:endParaRPr lang="es-MX"/>
          </a:p>
        </p:txBody>
      </p:sp>
      <p:sp>
        <p:nvSpPr>
          <p:cNvPr id="6" name="Footer Placeholder 5"/>
          <p:cNvSpPr>
            <a:spLocks noGrp="1"/>
          </p:cNvSpPr>
          <p:nvPr>
            <p:ph type="ftr" sz="quarter" idx="11"/>
          </p:nvPr>
        </p:nvSpPr>
        <p:spPr/>
        <p:txBody>
          <a:bodyPr/>
          <a:lstStyle/>
          <a:p>
            <a:endParaRPr lang="es-MX"/>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4FBC80-8EAC-4242-A708-80D6753D0DB5}" type="slidenum">
              <a:rPr lang="es-MX" smtClean="0"/>
              <a:t>‹Nº›</a:t>
            </a:fld>
            <a:endParaRPr lang="es-MX"/>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24720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74193097-3FD1-4E8A-81A2-D786A0206C01}" type="datetimeFigureOut">
              <a:rPr lang="es-MX" smtClean="0"/>
              <a:t>07/12/2021</a:t>
            </a:fld>
            <a:endParaRPr lang="es-MX"/>
          </a:p>
        </p:txBody>
      </p:sp>
      <p:sp>
        <p:nvSpPr>
          <p:cNvPr id="6" name="Footer Placeholder 5"/>
          <p:cNvSpPr>
            <a:spLocks noGrp="1"/>
          </p:cNvSpPr>
          <p:nvPr>
            <p:ph type="ftr" sz="quarter" idx="11"/>
          </p:nvPr>
        </p:nvSpPr>
        <p:spPr/>
        <p:txBody>
          <a:bodyPr/>
          <a:lstStyle/>
          <a:p>
            <a:endParaRPr lang="es-MX"/>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3679246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4193097-3FD1-4E8A-81A2-D786A0206C01}" type="datetimeFigureOut">
              <a:rPr lang="es-MX" smtClean="0"/>
              <a:t>07/12/2021</a:t>
            </a:fld>
            <a:endParaRPr lang="es-MX"/>
          </a:p>
        </p:txBody>
      </p:sp>
      <p:sp>
        <p:nvSpPr>
          <p:cNvPr id="5" name="Footer Placeholder 4"/>
          <p:cNvSpPr>
            <a:spLocks noGrp="1"/>
          </p:cNvSpPr>
          <p:nvPr>
            <p:ph type="ftr" sz="quarter" idx="11"/>
          </p:nvPr>
        </p:nvSpPr>
        <p:spPr/>
        <p:txBody>
          <a:bodyPr/>
          <a:lstStyle/>
          <a:p>
            <a:endParaRPr lang="es-MX"/>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38126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4193097-3FD1-4E8A-81A2-D786A0206C01}" type="datetimeFigureOut">
              <a:rPr lang="es-MX" smtClean="0"/>
              <a:t>07/12/2021</a:t>
            </a:fld>
            <a:endParaRPr lang="es-MX"/>
          </a:p>
        </p:txBody>
      </p:sp>
      <p:sp>
        <p:nvSpPr>
          <p:cNvPr id="5" name="Footer Placeholder 4"/>
          <p:cNvSpPr>
            <a:spLocks noGrp="1"/>
          </p:cNvSpPr>
          <p:nvPr>
            <p:ph type="ftr" sz="quarter" idx="11"/>
          </p:nvPr>
        </p:nvSpPr>
        <p:spPr/>
        <p:txBody>
          <a:bodyPr/>
          <a:lstStyle/>
          <a:p>
            <a:endParaRPr lang="es-MX"/>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112089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4193097-3FD1-4E8A-81A2-D786A0206C01}" type="datetimeFigureOut">
              <a:rPr lang="es-MX" smtClean="0"/>
              <a:t>07/12/2021</a:t>
            </a:fld>
            <a:endParaRPr lang="es-MX"/>
          </a:p>
        </p:txBody>
      </p:sp>
      <p:sp>
        <p:nvSpPr>
          <p:cNvPr id="5" name="Footer Placeholder 4"/>
          <p:cNvSpPr>
            <a:spLocks noGrp="1"/>
          </p:cNvSpPr>
          <p:nvPr>
            <p:ph type="ftr" sz="quarter" idx="11"/>
          </p:nvPr>
        </p:nvSpPr>
        <p:spPr/>
        <p:txBody>
          <a:bodyPr/>
          <a:lstStyle/>
          <a:p>
            <a:endParaRPr lang="es-MX"/>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394746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4193097-3FD1-4E8A-81A2-D786A0206C01}" type="datetimeFigureOut">
              <a:rPr lang="es-MX" smtClean="0"/>
              <a:t>07/12/2021</a:t>
            </a:fld>
            <a:endParaRPr lang="es-MX"/>
          </a:p>
        </p:txBody>
      </p:sp>
      <p:sp>
        <p:nvSpPr>
          <p:cNvPr id="5" name="Footer Placeholder 4"/>
          <p:cNvSpPr>
            <a:spLocks noGrp="1"/>
          </p:cNvSpPr>
          <p:nvPr>
            <p:ph type="ftr" sz="quarter" idx="11"/>
          </p:nvPr>
        </p:nvSpPr>
        <p:spPr/>
        <p:txBody>
          <a:bodyPr/>
          <a:lstStyle/>
          <a:p>
            <a:endParaRPr lang="es-MX"/>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429386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4193097-3FD1-4E8A-81A2-D786A0206C01}" type="datetimeFigureOut">
              <a:rPr lang="es-MX" smtClean="0"/>
              <a:t>07/12/2021</a:t>
            </a:fld>
            <a:endParaRPr lang="es-MX"/>
          </a:p>
        </p:txBody>
      </p:sp>
      <p:sp>
        <p:nvSpPr>
          <p:cNvPr id="6" name="Footer Placeholder 5"/>
          <p:cNvSpPr>
            <a:spLocks noGrp="1"/>
          </p:cNvSpPr>
          <p:nvPr>
            <p:ph type="ftr" sz="quarter" idx="11"/>
          </p:nvPr>
        </p:nvSpPr>
        <p:spPr/>
        <p:txBody>
          <a:bodyPr/>
          <a:lstStyle/>
          <a:p>
            <a:endParaRPr lang="es-MX"/>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3313620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4193097-3FD1-4E8A-81A2-D786A0206C01}" type="datetimeFigureOut">
              <a:rPr lang="es-MX" smtClean="0"/>
              <a:t>07/12/2021</a:t>
            </a:fld>
            <a:endParaRPr lang="es-MX"/>
          </a:p>
        </p:txBody>
      </p:sp>
      <p:sp>
        <p:nvSpPr>
          <p:cNvPr id="8" name="Footer Placeholder 7"/>
          <p:cNvSpPr>
            <a:spLocks noGrp="1"/>
          </p:cNvSpPr>
          <p:nvPr>
            <p:ph type="ftr" sz="quarter" idx="11"/>
          </p:nvPr>
        </p:nvSpPr>
        <p:spPr/>
        <p:txBody>
          <a:bodyPr/>
          <a:lstStyle/>
          <a:p>
            <a:endParaRPr lang="es-MX"/>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417073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4193097-3FD1-4E8A-81A2-D786A0206C01}" type="datetimeFigureOut">
              <a:rPr lang="es-MX" smtClean="0"/>
              <a:t>07/12/2021</a:t>
            </a:fld>
            <a:endParaRPr lang="es-MX"/>
          </a:p>
        </p:txBody>
      </p:sp>
      <p:sp>
        <p:nvSpPr>
          <p:cNvPr id="4" name="Footer Placeholder 3"/>
          <p:cNvSpPr>
            <a:spLocks noGrp="1"/>
          </p:cNvSpPr>
          <p:nvPr>
            <p:ph type="ftr" sz="quarter" idx="11"/>
          </p:nvPr>
        </p:nvSpPr>
        <p:spPr/>
        <p:txBody>
          <a:bodyPr/>
          <a:lstStyle/>
          <a:p>
            <a:endParaRPr lang="es-MX"/>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4117901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93097-3FD1-4E8A-81A2-D786A0206C01}" type="datetimeFigureOut">
              <a:rPr lang="es-MX" smtClean="0"/>
              <a:t>07/12/2021</a:t>
            </a:fld>
            <a:endParaRPr lang="es-MX"/>
          </a:p>
        </p:txBody>
      </p:sp>
      <p:sp>
        <p:nvSpPr>
          <p:cNvPr id="3" name="Footer Placeholder 2"/>
          <p:cNvSpPr>
            <a:spLocks noGrp="1"/>
          </p:cNvSpPr>
          <p:nvPr>
            <p:ph type="ftr" sz="quarter" idx="11"/>
          </p:nvPr>
        </p:nvSpPr>
        <p:spPr/>
        <p:txBody>
          <a:bodyPr/>
          <a:lstStyle/>
          <a:p>
            <a:endParaRPr lang="es-MX"/>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349337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4193097-3FD1-4E8A-81A2-D786A0206C01}" type="datetimeFigureOut">
              <a:rPr lang="es-MX" smtClean="0"/>
              <a:t>07/12/2021</a:t>
            </a:fld>
            <a:endParaRPr lang="es-MX"/>
          </a:p>
        </p:txBody>
      </p:sp>
      <p:sp>
        <p:nvSpPr>
          <p:cNvPr id="6" name="Footer Placeholder 5"/>
          <p:cNvSpPr>
            <a:spLocks noGrp="1"/>
          </p:cNvSpPr>
          <p:nvPr>
            <p:ph type="ftr" sz="quarter" idx="11"/>
          </p:nvPr>
        </p:nvSpPr>
        <p:spPr/>
        <p:txBody>
          <a:bodyPr/>
          <a:lstStyle/>
          <a:p>
            <a:endParaRPr lang="es-MX"/>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4082140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4193097-3FD1-4E8A-81A2-D786A0206C01}" type="datetimeFigureOut">
              <a:rPr lang="es-MX" smtClean="0"/>
              <a:t>07/12/2021</a:t>
            </a:fld>
            <a:endParaRPr lang="es-MX"/>
          </a:p>
        </p:txBody>
      </p:sp>
      <p:sp>
        <p:nvSpPr>
          <p:cNvPr id="6" name="Footer Placeholder 5"/>
          <p:cNvSpPr>
            <a:spLocks noGrp="1"/>
          </p:cNvSpPr>
          <p:nvPr>
            <p:ph type="ftr" sz="quarter" idx="11"/>
          </p:nvPr>
        </p:nvSpPr>
        <p:spPr/>
        <p:txBody>
          <a:bodyPr/>
          <a:lstStyle/>
          <a:p>
            <a:endParaRPr lang="es-MX"/>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4FBC80-8EAC-4242-A708-80D6753D0DB5}" type="slidenum">
              <a:rPr lang="es-MX" smtClean="0"/>
              <a:t>‹Nº›</a:t>
            </a:fld>
            <a:endParaRPr lang="es-MX"/>
          </a:p>
        </p:txBody>
      </p:sp>
    </p:spTree>
    <p:extLst>
      <p:ext uri="{BB962C8B-B14F-4D97-AF65-F5344CB8AC3E}">
        <p14:creationId xmlns:p14="http://schemas.microsoft.com/office/powerpoint/2010/main" val="193991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4193097-3FD1-4E8A-81A2-D786A0206C01}" type="datetimeFigureOut">
              <a:rPr lang="es-MX" smtClean="0"/>
              <a:t>07/12/2021</a:t>
            </a:fld>
            <a:endParaRPr lang="es-MX"/>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54FBC80-8EAC-4242-A708-80D6753D0DB5}" type="slidenum">
              <a:rPr lang="es-MX" smtClean="0"/>
              <a:t>‹Nº›</a:t>
            </a:fld>
            <a:endParaRPr lang="es-MX"/>
          </a:p>
        </p:txBody>
      </p:sp>
    </p:spTree>
    <p:extLst>
      <p:ext uri="{BB962C8B-B14F-4D97-AF65-F5344CB8AC3E}">
        <p14:creationId xmlns:p14="http://schemas.microsoft.com/office/powerpoint/2010/main" val="3307613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mailto:consejocvytahome@gmail.com" TargetMode="External"/><Relationship Id="rId2" Type="http://schemas.openxmlformats.org/officeDocument/2006/relationships/hyperlink" Target="http://www.transparenciaahome.co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B89EE-3D55-48B3-BE27-89B674411415}"/>
              </a:ext>
            </a:extLst>
          </p:cNvPr>
          <p:cNvSpPr>
            <a:spLocks noGrp="1"/>
          </p:cNvSpPr>
          <p:nvPr>
            <p:ph type="ctrTitle"/>
          </p:nvPr>
        </p:nvSpPr>
        <p:spPr>
          <a:xfrm>
            <a:off x="2456691" y="3077742"/>
            <a:ext cx="8915399" cy="1126284"/>
          </a:xfrm>
        </p:spPr>
        <p:txBody>
          <a:bodyPr>
            <a:noAutofit/>
          </a:bodyPr>
          <a:lstStyle/>
          <a:p>
            <a:r>
              <a:rPr lang="es-MX" sz="4000" dirty="0"/>
              <a:t>Informe Administración 2013-2021</a:t>
            </a:r>
          </a:p>
        </p:txBody>
      </p:sp>
      <p:sp>
        <p:nvSpPr>
          <p:cNvPr id="3" name="Subtítulo 2">
            <a:extLst>
              <a:ext uri="{FF2B5EF4-FFF2-40B4-BE49-F238E27FC236}">
                <a16:creationId xmlns:a16="http://schemas.microsoft.com/office/drawing/2014/main" id="{4CF56536-0EB2-4A69-B2C6-97FCA5E89512}"/>
              </a:ext>
            </a:extLst>
          </p:cNvPr>
          <p:cNvSpPr>
            <a:spLocks noGrp="1"/>
          </p:cNvSpPr>
          <p:nvPr>
            <p:ph type="subTitle" idx="1"/>
          </p:nvPr>
        </p:nvSpPr>
        <p:spPr>
          <a:xfrm>
            <a:off x="2456691" y="4366562"/>
            <a:ext cx="8915399" cy="1126283"/>
          </a:xfrm>
        </p:spPr>
        <p:txBody>
          <a:bodyPr/>
          <a:lstStyle/>
          <a:p>
            <a:r>
              <a:rPr lang="es-MX" dirty="0"/>
              <a:t>Consejo Ciudadano de Vigilancia y Transparencia de Ahome</a:t>
            </a:r>
          </a:p>
        </p:txBody>
      </p:sp>
      <p:pic>
        <p:nvPicPr>
          <p:cNvPr id="4" name="3 Imagen">
            <a:extLst>
              <a:ext uri="{FF2B5EF4-FFF2-40B4-BE49-F238E27FC236}">
                <a16:creationId xmlns:a16="http://schemas.microsoft.com/office/drawing/2014/main" id="{3F7B697E-8630-451E-A9E6-2E9B231278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5" b="100000" l="0" r="95691">
                        <a14:foregroundMark x1="18504" y1="17042" x2="18504" y2="17042"/>
                        <a14:foregroundMark x1="16984" y1="10611" x2="16984" y2="10611"/>
                        <a14:foregroundMark x1="23828" y1="25402" x2="23828" y2="25402"/>
                        <a14:foregroundMark x1="24715" y1="13183" x2="24715" y2="13183"/>
                        <a14:foregroundMark x1="29151" y1="35370" x2="29151" y2="35370"/>
                        <a14:foregroundMark x1="29531" y1="26045" x2="29531" y2="26045"/>
                        <a14:foregroundMark x1="12421" y1="27653" x2="12421" y2="27653"/>
                        <a14:foregroundMark x1="11280" y1="14791" x2="11280" y2="14791"/>
                        <a14:foregroundMark x1="7098" y1="55949" x2="7098" y2="55949"/>
                        <a14:foregroundMark x1="20152" y1="56270" x2="20152" y2="56270"/>
                        <a14:foregroundMark x1="36375" y1="25080" x2="36375" y2="25080"/>
                        <a14:foregroundMark x1="38530" y1="24437" x2="38530" y2="24437"/>
                        <a14:foregroundMark x1="39290" y1="26045" x2="39290" y2="26045"/>
                        <a14:foregroundMark x1="49430" y1="29582" x2="49430" y2="29582"/>
                        <a14:foregroundMark x1="52218" y1="26045" x2="52218" y2="26045"/>
                        <a14:foregroundMark x1="88593" y1="28617" x2="88593" y2="28617"/>
                        <a14:foregroundMark x1="17617" y1="28617" x2="17617" y2="28617"/>
                        <a14:foregroundMark x1="18631" y1="5788" x2="18631" y2="5788"/>
                        <a14:foregroundMark x1="89607" y1="48232" x2="89607" y2="48232"/>
                        <a14:foregroundMark x1="83016" y1="49196" x2="83016" y2="49196"/>
                        <a14:foregroundMark x1="81115" y1="58199" x2="81115" y2="58199"/>
                        <a14:foregroundMark x1="74651" y1="36334" x2="74651" y2="36334"/>
                        <a14:foregroundMark x1="72117" y1="25402" x2="72117" y2="25402"/>
                        <a14:foregroundMark x1="78454" y1="25080" x2="78454" y2="25080"/>
                        <a14:foregroundMark x1="65146" y1="48232" x2="65146" y2="48232"/>
                        <a14:foregroundMark x1="61090" y1="43087" x2="61090" y2="43087"/>
                        <a14:foregroundMark x1="58682" y1="33441" x2="58682" y2="33441"/>
                        <a14:foregroundMark x1="68441" y1="31190" x2="68441" y2="31190"/>
                        <a14:foregroundMark x1="50570" y1="56270" x2="50570" y2="56270"/>
                        <a14:foregroundMark x1="37136" y1="57235" x2="37136" y2="57235"/>
                        <a14:foregroundMark x1="32446" y1="48875" x2="32446" y2="48875"/>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46888" y="287898"/>
            <a:ext cx="3245112" cy="1279125"/>
          </a:xfrm>
          <a:prstGeom prst="rect">
            <a:avLst/>
          </a:prstGeom>
        </p:spPr>
      </p:pic>
    </p:spTree>
    <p:extLst>
      <p:ext uri="{BB962C8B-B14F-4D97-AF65-F5344CB8AC3E}">
        <p14:creationId xmlns:p14="http://schemas.microsoft.com/office/powerpoint/2010/main" val="1444185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955B1BB-74C1-4636-95AD-54A68DE77958}"/>
              </a:ext>
            </a:extLst>
          </p:cNvPr>
          <p:cNvSpPr>
            <a:spLocks noGrp="1"/>
          </p:cNvSpPr>
          <p:nvPr>
            <p:ph type="title"/>
          </p:nvPr>
        </p:nvSpPr>
        <p:spPr>
          <a:xfrm>
            <a:off x="1594884" y="368929"/>
            <a:ext cx="9909727" cy="330046"/>
          </a:xfrm>
        </p:spPr>
        <p:txBody>
          <a:bodyPr>
            <a:normAutofit fontScale="90000"/>
          </a:bodyPr>
          <a:lstStyle/>
          <a:p>
            <a:r>
              <a:rPr lang="es-MX" sz="1800" b="1" dirty="0">
                <a:effectLst/>
                <a:latin typeface="Calibri" panose="020F0502020204030204" pitchFamily="34" charset="0"/>
                <a:ea typeface="Calibri" panose="020F0502020204030204" pitchFamily="34" charset="0"/>
                <a:cs typeface="Times New Roman" panose="02020603050405020304" pitchFamily="18" charset="0"/>
              </a:rPr>
              <a:t>Análisis por cuenta</a:t>
            </a:r>
            <a:br>
              <a:rPr lang="es-MX" sz="1800" dirty="0">
                <a:effectLst/>
                <a:latin typeface="Calibri" panose="020F0502020204030204" pitchFamily="34" charset="0"/>
                <a:ea typeface="Calibri" panose="020F0502020204030204" pitchFamily="34" charset="0"/>
                <a:cs typeface="Times New Roman" panose="02020603050405020304" pitchFamily="18" charset="0"/>
              </a:rPr>
            </a:br>
            <a:endParaRPr lang="es-MX" sz="1200" dirty="0"/>
          </a:p>
        </p:txBody>
      </p:sp>
      <p:sp>
        <p:nvSpPr>
          <p:cNvPr id="6" name="Marcador de contenido 5">
            <a:extLst>
              <a:ext uri="{FF2B5EF4-FFF2-40B4-BE49-F238E27FC236}">
                <a16:creationId xmlns:a16="http://schemas.microsoft.com/office/drawing/2014/main" id="{88F85E85-2964-448F-BF52-2DBF71C7ED16}"/>
              </a:ext>
            </a:extLst>
          </p:cNvPr>
          <p:cNvSpPr>
            <a:spLocks noGrp="1"/>
          </p:cNvSpPr>
          <p:nvPr>
            <p:ph sz="half" idx="2"/>
          </p:nvPr>
        </p:nvSpPr>
        <p:spPr>
          <a:xfrm>
            <a:off x="7190747" y="850605"/>
            <a:ext cx="4313864" cy="5720316"/>
          </a:xfrm>
        </p:spPr>
        <p:txBody>
          <a:bodyPr/>
          <a:lstStyle/>
          <a:p>
            <a:pPr algn="just">
              <a:lnSpc>
                <a:spcPct val="107000"/>
              </a:lnSpc>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Con base en la información financiera recopilada por el consejo podemos observar como ha sido el gasto ejercido en distintas administraciones y realizar un comparativo entre ellas por rubro:</a:t>
            </a:r>
          </a:p>
          <a:p>
            <a:pPr algn="just">
              <a:lnSpc>
                <a:spcPct val="107000"/>
              </a:lnSpc>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$370,067,597.08 mientas que en la anterior administración se tienen un gasto promedio de $137,279,745.81</a:t>
            </a:r>
          </a:p>
          <a:p>
            <a:pPr algn="just">
              <a:lnSpc>
                <a:spcPct val="107000"/>
              </a:lnSpc>
              <a:spcAft>
                <a:spcPts val="800"/>
              </a:spcAft>
            </a:pPr>
            <a:r>
              <a:rPr lang="es-MX" dirty="0">
                <a:latin typeface="Calibri" panose="020F0502020204030204" pitchFamily="34" charset="0"/>
                <a:ea typeface="Calibri" panose="020F0502020204030204" pitchFamily="34" charset="0"/>
                <a:cs typeface="Times New Roman" panose="02020603050405020304" pitchFamily="18" charset="0"/>
              </a:rPr>
              <a:t>Cabe mencionar que falta agregar la información del año 2021, pero esta se registra hasta el cierre de año fiscal.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graphicFrame>
        <p:nvGraphicFramePr>
          <p:cNvPr id="8" name="Marcador de contenido 7">
            <a:extLst>
              <a:ext uri="{FF2B5EF4-FFF2-40B4-BE49-F238E27FC236}">
                <a16:creationId xmlns:a16="http://schemas.microsoft.com/office/drawing/2014/main" id="{BD84E9D3-F766-4337-BC38-E63D2B0E70ED}"/>
              </a:ext>
            </a:extLst>
          </p:cNvPr>
          <p:cNvGraphicFramePr>
            <a:graphicFrameLocks noGrp="1"/>
          </p:cNvGraphicFramePr>
          <p:nvPr>
            <p:ph sz="half" idx="1"/>
            <p:extLst>
              <p:ext uri="{D42A27DB-BD31-4B8C-83A1-F6EECF244321}">
                <p14:modId xmlns:p14="http://schemas.microsoft.com/office/powerpoint/2010/main" val="5865833"/>
              </p:ext>
            </p:extLst>
          </p:nvPr>
        </p:nvGraphicFramePr>
        <p:xfrm>
          <a:off x="1594884" y="850605"/>
          <a:ext cx="5595863" cy="5638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815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E4CF10E0-309F-42BE-B2AB-9A3BC9AA5912}"/>
              </a:ext>
            </a:extLst>
          </p:cNvPr>
          <p:cNvSpPr>
            <a:spLocks noGrp="1"/>
          </p:cNvSpPr>
          <p:nvPr>
            <p:ph type="title"/>
          </p:nvPr>
        </p:nvSpPr>
        <p:spPr>
          <a:xfrm>
            <a:off x="1733267" y="446088"/>
            <a:ext cx="3957850" cy="976312"/>
          </a:xfrm>
        </p:spPr>
        <p:txBody>
          <a:bodyPr>
            <a:normAutofit/>
          </a:bodyPr>
          <a:lstStyle/>
          <a:p>
            <a:pPr algn="ctr"/>
            <a:r>
              <a:rPr lang="es-MX" dirty="0"/>
              <a:t>COMBUSTIBLES, LUBRICANTES Y ADITIVOS</a:t>
            </a:r>
          </a:p>
        </p:txBody>
      </p:sp>
      <p:graphicFrame>
        <p:nvGraphicFramePr>
          <p:cNvPr id="7" name="44 Gráfico">
            <a:extLst>
              <a:ext uri="{FF2B5EF4-FFF2-40B4-BE49-F238E27FC236}">
                <a16:creationId xmlns:a16="http://schemas.microsoft.com/office/drawing/2014/main" id="{00000000-0008-0000-0200-00002B000000}"/>
              </a:ext>
            </a:extLst>
          </p:cNvPr>
          <p:cNvGraphicFramePr>
            <a:graphicFrameLocks noGrp="1"/>
          </p:cNvGraphicFramePr>
          <p:nvPr>
            <p:ph idx="1"/>
            <p:extLst>
              <p:ext uri="{D42A27DB-BD31-4B8C-83A1-F6EECF244321}">
                <p14:modId xmlns:p14="http://schemas.microsoft.com/office/powerpoint/2010/main" val="662664570"/>
              </p:ext>
            </p:extLst>
          </p:nvPr>
        </p:nvGraphicFramePr>
        <p:xfrm>
          <a:off x="5868538" y="446087"/>
          <a:ext cx="5991366" cy="6118485"/>
        </p:xfrm>
        <a:graphic>
          <a:graphicData uri="http://schemas.openxmlformats.org/drawingml/2006/chart">
            <c:chart xmlns:c="http://schemas.openxmlformats.org/drawingml/2006/chart" xmlns:r="http://schemas.openxmlformats.org/officeDocument/2006/relationships" r:id="rId2"/>
          </a:graphicData>
        </a:graphic>
      </p:graphicFrame>
      <p:sp>
        <p:nvSpPr>
          <p:cNvPr id="9" name="Marcador de texto 8">
            <a:extLst>
              <a:ext uri="{FF2B5EF4-FFF2-40B4-BE49-F238E27FC236}">
                <a16:creationId xmlns:a16="http://schemas.microsoft.com/office/drawing/2014/main" id="{0C2B64D2-21C6-45EE-9120-081D857EAB34}"/>
              </a:ext>
            </a:extLst>
          </p:cNvPr>
          <p:cNvSpPr>
            <a:spLocks noGrp="1"/>
          </p:cNvSpPr>
          <p:nvPr>
            <p:ph type="body" sz="half" idx="2"/>
          </p:nvPr>
        </p:nvSpPr>
        <p:spPr>
          <a:xfrm>
            <a:off x="1733267" y="2361063"/>
            <a:ext cx="3957850" cy="4050848"/>
          </a:xfrm>
        </p:spPr>
        <p:txBody>
          <a:bodyPr/>
          <a:lstStyle/>
          <a:p>
            <a:pPr algn="just"/>
            <a:r>
              <a:rPr lang="es-MX" sz="1800" dirty="0">
                <a:effectLst/>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$101,290,651.96 mientas que en la anterior administración se tienen un gasto promedio de $ 128,433,453.69</a:t>
            </a:r>
          </a:p>
          <a:p>
            <a:endParaRPr lang="es-MX" dirty="0"/>
          </a:p>
        </p:txBody>
      </p:sp>
      <p:graphicFrame>
        <p:nvGraphicFramePr>
          <p:cNvPr id="6" name="Gráfico 5">
            <a:extLst>
              <a:ext uri="{FF2B5EF4-FFF2-40B4-BE49-F238E27FC236}">
                <a16:creationId xmlns:a16="http://schemas.microsoft.com/office/drawing/2014/main" id="{134D3502-7D28-48BE-8171-437B6BD198CF}"/>
              </a:ext>
            </a:extLst>
          </p:cNvPr>
          <p:cNvGraphicFramePr>
            <a:graphicFrameLocks/>
          </p:cNvGraphicFramePr>
          <p:nvPr>
            <p:extLst>
              <p:ext uri="{D42A27DB-BD31-4B8C-83A1-F6EECF244321}">
                <p14:modId xmlns:p14="http://schemas.microsoft.com/office/powerpoint/2010/main" val="2752400044"/>
              </p:ext>
            </p:extLst>
          </p:nvPr>
        </p:nvGraphicFramePr>
        <p:xfrm>
          <a:off x="6096001" y="753979"/>
          <a:ext cx="5763904" cy="56579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7787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EB6AFCFE-6E10-4AC1-8F86-0EB9AF49A30E}"/>
              </a:ext>
            </a:extLst>
          </p:cNvPr>
          <p:cNvGraphicFramePr>
            <a:graphicFrameLocks noGrp="1"/>
          </p:cNvGraphicFramePr>
          <p:nvPr>
            <p:ph sz="half" idx="1"/>
            <p:extLst>
              <p:ext uri="{D42A27DB-BD31-4B8C-83A1-F6EECF244321}">
                <p14:modId xmlns:p14="http://schemas.microsoft.com/office/powerpoint/2010/main" val="1508151608"/>
              </p:ext>
            </p:extLst>
          </p:nvPr>
        </p:nvGraphicFramePr>
        <p:xfrm>
          <a:off x="1171074" y="777922"/>
          <a:ext cx="5293894" cy="57047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49 Gráfico">
            <a:extLst>
              <a:ext uri="{FF2B5EF4-FFF2-40B4-BE49-F238E27FC236}">
                <a16:creationId xmlns:a16="http://schemas.microsoft.com/office/drawing/2014/main" id="{00000000-0008-0000-0200-000030000000}"/>
              </a:ext>
            </a:extLst>
          </p:cNvPr>
          <p:cNvGraphicFramePr>
            <a:graphicFrameLocks noGrp="1"/>
          </p:cNvGraphicFramePr>
          <p:nvPr>
            <p:ph sz="half" idx="2"/>
            <p:extLst>
              <p:ext uri="{D42A27DB-BD31-4B8C-83A1-F6EECF244321}">
                <p14:modId xmlns:p14="http://schemas.microsoft.com/office/powerpoint/2010/main" val="692987403"/>
              </p:ext>
            </p:extLst>
          </p:nvPr>
        </p:nvGraphicFramePr>
        <p:xfrm>
          <a:off x="6707688" y="777922"/>
          <a:ext cx="5163470" cy="57047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0952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88C586-ED9E-46F9-8694-36FC952D38C0}"/>
              </a:ext>
            </a:extLst>
          </p:cNvPr>
          <p:cNvSpPr>
            <a:spLocks noGrp="1"/>
          </p:cNvSpPr>
          <p:nvPr>
            <p:ph type="title"/>
          </p:nvPr>
        </p:nvSpPr>
        <p:spPr>
          <a:xfrm>
            <a:off x="2592925" y="624110"/>
            <a:ext cx="8911687" cy="713371"/>
          </a:xfrm>
        </p:spPr>
        <p:txBody>
          <a:bodyPr>
            <a:normAutofit/>
          </a:bodyPr>
          <a:lstStyle/>
          <a:p>
            <a:r>
              <a:rPr lang="es-MX" sz="2800" dirty="0"/>
              <a:t>Servicios de comunicación social y publicidad</a:t>
            </a:r>
          </a:p>
        </p:txBody>
      </p:sp>
      <p:sp>
        <p:nvSpPr>
          <p:cNvPr id="3" name="Marcador de contenido 2">
            <a:extLst>
              <a:ext uri="{FF2B5EF4-FFF2-40B4-BE49-F238E27FC236}">
                <a16:creationId xmlns:a16="http://schemas.microsoft.com/office/drawing/2014/main" id="{1CDEB3AD-1356-4333-A6D7-11BEB88D3A6F}"/>
              </a:ext>
            </a:extLst>
          </p:cNvPr>
          <p:cNvSpPr>
            <a:spLocks noGrp="1"/>
          </p:cNvSpPr>
          <p:nvPr>
            <p:ph idx="1"/>
          </p:nvPr>
        </p:nvSpPr>
        <p:spPr>
          <a:xfrm>
            <a:off x="2589212" y="1733266"/>
            <a:ext cx="8915400" cy="4177956"/>
          </a:xfrm>
        </p:spPr>
        <p:txBody>
          <a:bodyPr/>
          <a:lstStyle/>
          <a:p>
            <a:pPr algn="just">
              <a:lnSpc>
                <a:spcPct val="107000"/>
              </a:lnSpc>
              <a:spcAft>
                <a:spcPts val="800"/>
              </a:spcAft>
            </a:pPr>
            <a:r>
              <a:rPr lang="es-MX" sz="2400" dirty="0">
                <a:effectLst/>
                <a:latin typeface="Calibri" panose="020F0502020204030204" pitchFamily="34" charset="0"/>
                <a:ea typeface="Calibri" panose="020F0502020204030204" pitchFamily="34" charset="0"/>
                <a:cs typeface="Times New Roman" panose="02020603050405020304" pitchFamily="18" charset="0"/>
              </a:rPr>
              <a:t>Durante el periodo de 2013 a 2018, se ha tenido un gasto promedio de $17,276,657.44 Anual, mientas que en la anterior administración se tienen un gasto promedio de $ 12,305,077.10</a:t>
            </a:r>
          </a:p>
          <a:p>
            <a:pPr algn="just">
              <a:lnSpc>
                <a:spcPct val="107000"/>
              </a:lnSpc>
              <a:spcAft>
                <a:spcPts val="800"/>
              </a:spcAft>
            </a:pPr>
            <a:r>
              <a:rPr lang="es-MX" sz="2400" dirty="0">
                <a:effectLst/>
                <a:latin typeface="Calibri" panose="020F0502020204030204" pitchFamily="34" charset="0"/>
                <a:ea typeface="Calibri" panose="020F0502020204030204" pitchFamily="34" charset="0"/>
                <a:cs typeface="Times New Roman" panose="02020603050405020304" pitchFamily="18" charset="0"/>
              </a:rPr>
              <a:t>Así como durante el periodo de enero a octubre se tuvo un gasto mensual promedio de $  1,157,267.55,  durante el último mes se realizaron pagos por $2,252,150.35 </a:t>
            </a:r>
          </a:p>
          <a:p>
            <a:pPr algn="just">
              <a:lnSpc>
                <a:spcPct val="107000"/>
              </a:lnSpc>
              <a:spcAft>
                <a:spcPts val="800"/>
              </a:spcAft>
            </a:pPr>
            <a:r>
              <a:rPr lang="es-MX" sz="2400" dirty="0">
                <a:effectLst/>
                <a:latin typeface="Calibri" panose="020F0502020204030204" pitchFamily="34" charset="0"/>
                <a:ea typeface="Calibri" panose="020F0502020204030204" pitchFamily="34" charset="0"/>
                <a:cs typeface="Times New Roman" panose="02020603050405020304" pitchFamily="18" charset="0"/>
              </a:rPr>
              <a:t>Dentro del análisis de los destinatarios de los recursos públicos del mes de octubre se observo que se realizaron </a:t>
            </a:r>
            <a:r>
              <a:rPr lang="es-MX" sz="2400" b="1" dirty="0">
                <a:effectLst/>
                <a:latin typeface="Calibri" panose="020F0502020204030204" pitchFamily="34" charset="0"/>
                <a:ea typeface="Calibri" panose="020F0502020204030204" pitchFamily="34" charset="0"/>
                <a:cs typeface="Times New Roman" panose="02020603050405020304" pitchFamily="18" charset="0"/>
              </a:rPr>
              <a:t>pagos dobles </a:t>
            </a:r>
            <a:r>
              <a:rPr lang="es-MX" sz="2400" dirty="0">
                <a:effectLst/>
                <a:latin typeface="Calibri" panose="020F0502020204030204" pitchFamily="34" charset="0"/>
                <a:ea typeface="Calibri" panose="020F0502020204030204" pitchFamily="34" charset="0"/>
                <a:cs typeface="Times New Roman" panose="02020603050405020304" pitchFamily="18" charset="0"/>
              </a:rPr>
              <a:t>por el concepto de comunicación social y publicidad. </a:t>
            </a:r>
          </a:p>
          <a:p>
            <a:endParaRPr lang="es-MX" dirty="0"/>
          </a:p>
        </p:txBody>
      </p:sp>
    </p:spTree>
    <p:extLst>
      <p:ext uri="{BB962C8B-B14F-4D97-AF65-F5344CB8AC3E}">
        <p14:creationId xmlns:p14="http://schemas.microsoft.com/office/powerpoint/2010/main" val="157493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779E92A-E59F-4967-9DA1-D23E8538A507}"/>
              </a:ext>
            </a:extLst>
          </p:cNvPr>
          <p:cNvSpPr>
            <a:spLocks noGrp="1"/>
          </p:cNvSpPr>
          <p:nvPr>
            <p:ph type="title"/>
          </p:nvPr>
        </p:nvSpPr>
        <p:spPr>
          <a:xfrm>
            <a:off x="1637732" y="446088"/>
            <a:ext cx="4456680" cy="976312"/>
          </a:xfrm>
        </p:spPr>
        <p:txBody>
          <a:bodyPr>
            <a:normAutofit fontScale="90000"/>
          </a:bodyPr>
          <a:lstStyle/>
          <a:p>
            <a:pPr algn="ctr"/>
            <a:r>
              <a:rPr lang="en-US" sz="2200" dirty="0"/>
              <a:t>TRANSFERENCIAS A ENTIDADES PARAESTATALES</a:t>
            </a:r>
            <a:br>
              <a:rPr lang="en-US" dirty="0"/>
            </a:br>
            <a:endParaRPr lang="es-MX" dirty="0"/>
          </a:p>
        </p:txBody>
      </p:sp>
      <p:sp>
        <p:nvSpPr>
          <p:cNvPr id="6" name="Marcador de texto 5">
            <a:extLst>
              <a:ext uri="{FF2B5EF4-FFF2-40B4-BE49-F238E27FC236}">
                <a16:creationId xmlns:a16="http://schemas.microsoft.com/office/drawing/2014/main" id="{A44707B6-95EE-4461-974A-DD937BAC308B}"/>
              </a:ext>
            </a:extLst>
          </p:cNvPr>
          <p:cNvSpPr>
            <a:spLocks noGrp="1"/>
          </p:cNvSpPr>
          <p:nvPr>
            <p:ph type="body" sz="half" idx="2"/>
          </p:nvPr>
        </p:nvSpPr>
        <p:spPr>
          <a:xfrm>
            <a:off x="1637732" y="1598612"/>
            <a:ext cx="4456679" cy="4856777"/>
          </a:xfrm>
        </p:spPr>
        <p:txBody>
          <a:bodyPr>
            <a:normAutofit lnSpcReduction="10000"/>
          </a:bodyPr>
          <a:lstStyle/>
          <a:p>
            <a:pPr algn="just">
              <a:lnSpc>
                <a:spcPct val="107000"/>
              </a:lnSpc>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$ 81,606,474.48 mientas que en la anterior administración se tienen un gasto promedio de $ 180,823,393.31</a:t>
            </a:r>
          </a:p>
          <a:p>
            <a:pPr algn="just">
              <a:lnSpc>
                <a:spcPct val="107000"/>
              </a:lnSpc>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Así como durante el periodo de enero a </a:t>
            </a:r>
            <a:r>
              <a:rPr lang="es-MX" sz="1800" dirty="0">
                <a:latin typeface="Calibri" panose="020F0502020204030204" pitchFamily="34" charset="0"/>
                <a:ea typeface="Calibri" panose="020F0502020204030204" pitchFamily="34" charset="0"/>
                <a:cs typeface="Times New Roman" panose="02020603050405020304" pitchFamily="18" charset="0"/>
              </a:rPr>
              <a:t>octubre</a:t>
            </a:r>
            <a:r>
              <a:rPr lang="es-MX" sz="1800" dirty="0">
                <a:effectLst/>
                <a:latin typeface="Calibri" panose="020F0502020204030204" pitchFamily="34" charset="0"/>
                <a:ea typeface="Calibri" panose="020F0502020204030204" pitchFamily="34" charset="0"/>
                <a:cs typeface="Times New Roman" panose="02020603050405020304" pitchFamily="18" charset="0"/>
              </a:rPr>
              <a:t> se tuvo un gasto mensual promedio de $  10,869,403.35 y durante el último mes se realizaron pagos por $ 33,519,634.90</a:t>
            </a:r>
          </a:p>
          <a:p>
            <a:pPr algn="just">
              <a:lnSpc>
                <a:spcPct val="107000"/>
              </a:lnSpc>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Dentro del análisis de los destinatarios de los recursos públicos del mes de octubre se observó que el principal beneficiario de este rubro ha sido la Junta de Agua Potable y Alcantarillado del Municipio de Ahome con un total de $29,688,961.81</a:t>
            </a:r>
          </a:p>
          <a:p>
            <a:pPr marL="285750" indent="-285750">
              <a:buFont typeface="Arial" panose="020B0604020202020204" pitchFamily="34" charset="0"/>
              <a:buChar char="•"/>
            </a:pPr>
            <a:endParaRPr lang="es-MX" dirty="0"/>
          </a:p>
        </p:txBody>
      </p:sp>
      <p:graphicFrame>
        <p:nvGraphicFramePr>
          <p:cNvPr id="7" name="Marcador de contenido 6">
            <a:extLst>
              <a:ext uri="{FF2B5EF4-FFF2-40B4-BE49-F238E27FC236}">
                <a16:creationId xmlns:a16="http://schemas.microsoft.com/office/drawing/2014/main" id="{BAA22DBE-E676-46F4-9EED-AF6104B37AB8}"/>
              </a:ext>
            </a:extLst>
          </p:cNvPr>
          <p:cNvGraphicFramePr>
            <a:graphicFrameLocks noGrp="1"/>
          </p:cNvGraphicFramePr>
          <p:nvPr>
            <p:ph idx="1"/>
            <p:extLst>
              <p:ext uri="{D42A27DB-BD31-4B8C-83A1-F6EECF244321}">
                <p14:modId xmlns:p14="http://schemas.microsoft.com/office/powerpoint/2010/main" val="980154539"/>
              </p:ext>
            </p:extLst>
          </p:nvPr>
        </p:nvGraphicFramePr>
        <p:xfrm>
          <a:off x="6323012" y="446088"/>
          <a:ext cx="5516061" cy="5890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264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F0580D-DB61-43B8-8D8B-BA67F08B3266}"/>
              </a:ext>
            </a:extLst>
          </p:cNvPr>
          <p:cNvSpPr>
            <a:spLocks noGrp="1"/>
          </p:cNvSpPr>
          <p:nvPr>
            <p:ph type="title"/>
          </p:nvPr>
        </p:nvSpPr>
        <p:spPr>
          <a:xfrm>
            <a:off x="1658680" y="446088"/>
            <a:ext cx="3753292" cy="976312"/>
          </a:xfrm>
        </p:spPr>
        <p:txBody>
          <a:bodyPr>
            <a:normAutofit fontScale="90000"/>
          </a:bodyPr>
          <a:lstStyle/>
          <a:p>
            <a:r>
              <a:rPr lang="en-US" sz="2200" dirty="0"/>
              <a:t>AYUDAS SOCIALES A INSTITUCIONES</a:t>
            </a:r>
            <a:br>
              <a:rPr lang="en-US" dirty="0"/>
            </a:br>
            <a:endParaRPr lang="es-MX" dirty="0"/>
          </a:p>
        </p:txBody>
      </p:sp>
      <p:sp>
        <p:nvSpPr>
          <p:cNvPr id="6" name="Marcador de texto 5">
            <a:extLst>
              <a:ext uri="{FF2B5EF4-FFF2-40B4-BE49-F238E27FC236}">
                <a16:creationId xmlns:a16="http://schemas.microsoft.com/office/drawing/2014/main" id="{19EEBD5C-5547-4657-A519-EDCAB4A3D77C}"/>
              </a:ext>
            </a:extLst>
          </p:cNvPr>
          <p:cNvSpPr>
            <a:spLocks noGrp="1"/>
          </p:cNvSpPr>
          <p:nvPr>
            <p:ph type="body" sz="half" idx="2"/>
          </p:nvPr>
        </p:nvSpPr>
        <p:spPr>
          <a:xfrm>
            <a:off x="1658680" y="2466473"/>
            <a:ext cx="3753292" cy="3394575"/>
          </a:xfrm>
        </p:spPr>
        <p:txBody>
          <a:bodyPr/>
          <a:lstStyle/>
          <a:p>
            <a:pPr algn="just"/>
            <a:r>
              <a:rPr lang="es-MX" sz="1800" dirty="0">
                <a:effectLst/>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$ 8,074,013.89 mientas que en la anterior administración se tienen un gasto promedio de $ 22,181,245.48</a:t>
            </a:r>
          </a:p>
          <a:p>
            <a:pPr algn="just"/>
            <a:endParaRPr lang="es-MX" dirty="0"/>
          </a:p>
        </p:txBody>
      </p:sp>
      <p:graphicFrame>
        <p:nvGraphicFramePr>
          <p:cNvPr id="7" name="Marcador de contenido 6">
            <a:extLst>
              <a:ext uri="{FF2B5EF4-FFF2-40B4-BE49-F238E27FC236}">
                <a16:creationId xmlns:a16="http://schemas.microsoft.com/office/drawing/2014/main" id="{DE69F010-F6EC-4F3C-85CE-CBE345CC1488}"/>
              </a:ext>
            </a:extLst>
          </p:cNvPr>
          <p:cNvGraphicFramePr>
            <a:graphicFrameLocks noGrp="1"/>
          </p:cNvGraphicFramePr>
          <p:nvPr>
            <p:ph idx="1"/>
            <p:extLst>
              <p:ext uri="{D42A27DB-BD31-4B8C-83A1-F6EECF244321}">
                <p14:modId xmlns:p14="http://schemas.microsoft.com/office/powerpoint/2010/main" val="734393221"/>
              </p:ext>
            </p:extLst>
          </p:nvPr>
        </p:nvGraphicFramePr>
        <p:xfrm>
          <a:off x="5550568" y="446087"/>
          <a:ext cx="6128085" cy="60349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571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E1F08B-A868-4CCC-A69C-D72E50592C04}"/>
              </a:ext>
            </a:extLst>
          </p:cNvPr>
          <p:cNvSpPr>
            <a:spLocks noGrp="1"/>
          </p:cNvSpPr>
          <p:nvPr>
            <p:ph type="title"/>
          </p:nvPr>
        </p:nvSpPr>
        <p:spPr>
          <a:xfrm>
            <a:off x="1702108" y="446088"/>
            <a:ext cx="3505199" cy="550863"/>
          </a:xfrm>
        </p:spPr>
        <p:txBody>
          <a:bodyPr/>
          <a:lstStyle/>
          <a:p>
            <a:r>
              <a:rPr lang="es-MX" dirty="0"/>
              <a:t>AYUDAS SOCIALES </a:t>
            </a:r>
          </a:p>
        </p:txBody>
      </p:sp>
      <p:graphicFrame>
        <p:nvGraphicFramePr>
          <p:cNvPr id="5" name="Marcador de contenido 4">
            <a:extLst>
              <a:ext uri="{FF2B5EF4-FFF2-40B4-BE49-F238E27FC236}">
                <a16:creationId xmlns:a16="http://schemas.microsoft.com/office/drawing/2014/main" id="{0E0E1B3A-A4E3-4D22-8A1E-50FFF936EDFA}"/>
              </a:ext>
            </a:extLst>
          </p:cNvPr>
          <p:cNvGraphicFramePr>
            <a:graphicFrameLocks noGrp="1"/>
          </p:cNvGraphicFramePr>
          <p:nvPr>
            <p:ph idx="1"/>
            <p:extLst>
              <p:ext uri="{D42A27DB-BD31-4B8C-83A1-F6EECF244321}">
                <p14:modId xmlns:p14="http://schemas.microsoft.com/office/powerpoint/2010/main" val="896897047"/>
              </p:ext>
            </p:extLst>
          </p:nvPr>
        </p:nvGraphicFramePr>
        <p:xfrm>
          <a:off x="5472752" y="446088"/>
          <a:ext cx="6031861" cy="54149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a:extLst>
              <a:ext uri="{FF2B5EF4-FFF2-40B4-BE49-F238E27FC236}">
                <a16:creationId xmlns:a16="http://schemas.microsoft.com/office/drawing/2014/main" id="{A733E1BF-F557-40D7-81C2-EE4AD37F2046}"/>
              </a:ext>
            </a:extLst>
          </p:cNvPr>
          <p:cNvGraphicFramePr>
            <a:graphicFrameLocks noGrp="1"/>
          </p:cNvGraphicFramePr>
          <p:nvPr>
            <p:extLst>
              <p:ext uri="{D42A27DB-BD31-4B8C-83A1-F6EECF244321}">
                <p14:modId xmlns:p14="http://schemas.microsoft.com/office/powerpoint/2010/main" val="3385671123"/>
              </p:ext>
            </p:extLst>
          </p:nvPr>
        </p:nvGraphicFramePr>
        <p:xfrm>
          <a:off x="491319" y="2762250"/>
          <a:ext cx="4848709" cy="3098808"/>
        </p:xfrm>
        <a:graphic>
          <a:graphicData uri="http://schemas.openxmlformats.org/drawingml/2006/table">
            <a:tbl>
              <a:tblPr firstRow="1" firstCol="1" bandRow="1"/>
              <a:tblGrid>
                <a:gridCol w="819953">
                  <a:extLst>
                    <a:ext uri="{9D8B030D-6E8A-4147-A177-3AD203B41FA5}">
                      <a16:colId xmlns:a16="http://schemas.microsoft.com/office/drawing/2014/main" val="1306560501"/>
                    </a:ext>
                  </a:extLst>
                </a:gridCol>
                <a:gridCol w="1314810">
                  <a:extLst>
                    <a:ext uri="{9D8B030D-6E8A-4147-A177-3AD203B41FA5}">
                      <a16:colId xmlns:a16="http://schemas.microsoft.com/office/drawing/2014/main" val="3401796193"/>
                    </a:ext>
                  </a:extLst>
                </a:gridCol>
                <a:gridCol w="1399136">
                  <a:extLst>
                    <a:ext uri="{9D8B030D-6E8A-4147-A177-3AD203B41FA5}">
                      <a16:colId xmlns:a16="http://schemas.microsoft.com/office/drawing/2014/main" val="513424545"/>
                    </a:ext>
                  </a:extLst>
                </a:gridCol>
                <a:gridCol w="1314810">
                  <a:extLst>
                    <a:ext uri="{9D8B030D-6E8A-4147-A177-3AD203B41FA5}">
                      <a16:colId xmlns:a16="http://schemas.microsoft.com/office/drawing/2014/main" val="3671200214"/>
                    </a:ext>
                  </a:extLst>
                </a:gridCol>
              </a:tblGrid>
              <a:tr h="258234">
                <a:tc gridSpan="4">
                  <a:txBody>
                    <a:bodyPr/>
                    <a:lstStyle/>
                    <a:p>
                      <a:pPr algn="ctr">
                        <a:lnSpc>
                          <a:spcPct val="107000"/>
                        </a:lnSpc>
                        <a:spcAft>
                          <a:spcPts val="800"/>
                        </a:spcAft>
                      </a:pPr>
                      <a:r>
                        <a:rPr lang="es-MX"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AYUDAS SOCIALES A PERSONAS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28009410"/>
                  </a:ext>
                </a:extLst>
              </a:tr>
              <a:tr h="258234">
                <a:tc>
                  <a:txBody>
                    <a:bodyPr/>
                    <a:lstStyle/>
                    <a:p>
                      <a:pPr algn="ct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AÑO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AYUDAS A PERSONAS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BECAS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526317204"/>
                  </a:ext>
                </a:extLst>
              </a:tr>
              <a:tr h="258234">
                <a:tc>
                  <a:txBody>
                    <a:bodyPr/>
                    <a:lstStyle/>
                    <a:p>
                      <a:pP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Año 2013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103,263,701.39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78,801,033.89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24,462,667.50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675654639"/>
                  </a:ext>
                </a:extLst>
              </a:tr>
              <a:tr h="258234">
                <a:tc>
                  <a:txBody>
                    <a:bodyPr/>
                    <a:lstStyle/>
                    <a:p>
                      <a:pP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Año 2014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87,606,556.44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65,564,884.94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22,041,671.50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921252643"/>
                  </a:ext>
                </a:extLst>
              </a:tr>
              <a:tr h="258234">
                <a:tc>
                  <a:txBody>
                    <a:bodyPr/>
                    <a:lstStyle/>
                    <a:p>
                      <a:pP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Año 2015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104,212,533.81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81,749,230.08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22,463,303.73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061806906"/>
                  </a:ext>
                </a:extLst>
              </a:tr>
              <a:tr h="258234">
                <a:tc>
                  <a:txBody>
                    <a:bodyPr/>
                    <a:lstStyle/>
                    <a:p>
                      <a:pP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Año 2016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115,745,599.12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93,780,545.32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21,965,053.79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679564572"/>
                  </a:ext>
                </a:extLst>
              </a:tr>
              <a:tr h="258234">
                <a:tc>
                  <a:txBody>
                    <a:bodyPr/>
                    <a:lstStyle/>
                    <a:p>
                      <a:pP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Año 2017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123,162,986.58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101,218,126.91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21,944,859.67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155695052"/>
                  </a:ext>
                </a:extLst>
              </a:tr>
              <a:tr h="258234">
                <a:tc>
                  <a:txBody>
                    <a:bodyPr/>
                    <a:lstStyle/>
                    <a:p>
                      <a:pPr>
                        <a:lnSpc>
                          <a:spcPct val="107000"/>
                        </a:lnSpc>
                        <a:spcAft>
                          <a:spcPts val="800"/>
                        </a:spcAft>
                      </a:pPr>
                      <a:r>
                        <a:rPr lang="es-MX"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2018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115,667,643.51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91,673,673.59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23,993,969.92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483468591"/>
                  </a:ext>
                </a:extLst>
              </a:tr>
              <a:tr h="258234">
                <a:tc>
                  <a:txBody>
                    <a:bodyPr/>
                    <a:lstStyle/>
                    <a:p>
                      <a:pPr>
                        <a:lnSpc>
                          <a:spcPct val="107000"/>
                        </a:lnSpc>
                        <a:spcAft>
                          <a:spcPts val="800"/>
                        </a:spcAft>
                      </a:pPr>
                      <a:r>
                        <a:rPr lang="es-MX"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2019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105,657,566.74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79,554,460.90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26,103,105.84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695410283"/>
                  </a:ext>
                </a:extLst>
              </a:tr>
              <a:tr h="258234">
                <a:tc>
                  <a:txBody>
                    <a:bodyPr/>
                    <a:lstStyle/>
                    <a:p>
                      <a:pPr>
                        <a:lnSpc>
                          <a:spcPct val="107000"/>
                        </a:lnSpc>
                        <a:spcAft>
                          <a:spcPts val="800"/>
                        </a:spcAft>
                      </a:pPr>
                      <a:r>
                        <a:rPr lang="es-MX"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2020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82,872,295.34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63,841,553.17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19,030,742.16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461824920"/>
                  </a:ext>
                </a:extLst>
              </a:tr>
              <a:tr h="258234">
                <a:tc>
                  <a:txBody>
                    <a:bodyPr/>
                    <a:lstStyle/>
                    <a:p>
                      <a:pPr>
                        <a:lnSpc>
                          <a:spcPct val="107000"/>
                        </a:lnSpc>
                        <a:spcAft>
                          <a:spcPts val="800"/>
                        </a:spcAft>
                      </a:pPr>
                      <a:r>
                        <a:rPr lang="es-MX"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Año 2021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45,085,314.71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28,848,204.51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16,237,110.20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111531055"/>
                  </a:ext>
                </a:extLst>
              </a:tr>
              <a:tr h="258234">
                <a:tc>
                  <a:txBody>
                    <a:bodyPr/>
                    <a:lstStyle/>
                    <a:p>
                      <a:pP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883,274,197.63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685,031,713.32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198,242,484.31</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911934883"/>
                  </a:ext>
                </a:extLst>
              </a:tr>
            </a:tbl>
          </a:graphicData>
        </a:graphic>
      </p:graphicFrame>
      <p:sp>
        <p:nvSpPr>
          <p:cNvPr id="8" name="CuadroTexto 7">
            <a:extLst>
              <a:ext uri="{FF2B5EF4-FFF2-40B4-BE49-F238E27FC236}">
                <a16:creationId xmlns:a16="http://schemas.microsoft.com/office/drawing/2014/main" id="{36CF7936-ADE2-4BCD-976A-92B05EB94369}"/>
              </a:ext>
            </a:extLst>
          </p:cNvPr>
          <p:cNvSpPr txBox="1"/>
          <p:nvPr/>
        </p:nvSpPr>
        <p:spPr>
          <a:xfrm>
            <a:off x="687387" y="1386503"/>
            <a:ext cx="4652642"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1000"/>
              </a:spcBef>
              <a:spcAft>
                <a:spcPts val="0"/>
              </a:spcAft>
              <a:buClr>
                <a:srgbClr val="4472C4"/>
              </a:buClr>
              <a:buSzTx/>
              <a:buFont typeface="Wingdings 3" charset="2"/>
              <a:buNone/>
              <a:tabLst/>
              <a:defRPr/>
            </a:pPr>
            <a:r>
              <a:rPr kumimoji="0" lang="es-MX"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$ 108,276,503.47 mientas que en la anterior administración se tienen un gasto promedio de $ 82,258,865.07</a:t>
            </a:r>
          </a:p>
        </p:txBody>
      </p:sp>
    </p:spTree>
    <p:extLst>
      <p:ext uri="{BB962C8B-B14F-4D97-AF65-F5344CB8AC3E}">
        <p14:creationId xmlns:p14="http://schemas.microsoft.com/office/powerpoint/2010/main" val="707176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EF164-CFED-4203-A5BE-2D0D9F60DC22}"/>
              </a:ext>
            </a:extLst>
          </p:cNvPr>
          <p:cNvSpPr>
            <a:spLocks noGrp="1"/>
          </p:cNvSpPr>
          <p:nvPr>
            <p:ph type="title"/>
          </p:nvPr>
        </p:nvSpPr>
        <p:spPr>
          <a:xfrm>
            <a:off x="1565694" y="770940"/>
            <a:ext cx="3788359" cy="648035"/>
          </a:xfrm>
        </p:spPr>
        <p:txBody>
          <a:bodyPr>
            <a:normAutofit fontScale="90000"/>
          </a:bodyPr>
          <a:lstStyle/>
          <a:p>
            <a:r>
              <a:rPr lang="en-US" dirty="0"/>
              <a:t>AYUDAS SOCIALES A PERSONAS</a:t>
            </a:r>
            <a:br>
              <a:rPr lang="en-US" dirty="0"/>
            </a:br>
            <a:endParaRPr lang="es-MX" dirty="0"/>
          </a:p>
        </p:txBody>
      </p:sp>
      <p:sp>
        <p:nvSpPr>
          <p:cNvPr id="4" name="Marcador de texto 3">
            <a:extLst>
              <a:ext uri="{FF2B5EF4-FFF2-40B4-BE49-F238E27FC236}">
                <a16:creationId xmlns:a16="http://schemas.microsoft.com/office/drawing/2014/main" id="{45976DB8-1082-4FE4-8127-A470F31E159E}"/>
              </a:ext>
            </a:extLst>
          </p:cNvPr>
          <p:cNvSpPr>
            <a:spLocks noGrp="1"/>
          </p:cNvSpPr>
          <p:nvPr>
            <p:ph type="body" sz="half" idx="2"/>
          </p:nvPr>
        </p:nvSpPr>
        <p:spPr>
          <a:xfrm>
            <a:off x="1564105" y="2166165"/>
            <a:ext cx="3505199" cy="1974807"/>
          </a:xfrm>
        </p:spPr>
        <p:txBody>
          <a:bodyPr/>
          <a:lstStyle/>
          <a:p>
            <a:pPr marL="0" marR="0" lvl="0" indent="0" algn="just" defTabSz="457200" rtl="0" eaLnBrk="1" fontAlgn="auto" latinLnBrk="0" hangingPunct="1">
              <a:lnSpc>
                <a:spcPct val="100000"/>
              </a:lnSpc>
              <a:spcBef>
                <a:spcPts val="1000"/>
              </a:spcBef>
              <a:spcAft>
                <a:spcPts val="0"/>
              </a:spcAft>
              <a:buClr>
                <a:srgbClr val="4472C4"/>
              </a:buClr>
              <a:buSzTx/>
              <a:buFont typeface="Wingdings 3" charset="2"/>
              <a:buNone/>
              <a:tabLst/>
              <a:defRPr/>
            </a:pPr>
            <a:r>
              <a:rPr kumimoji="0" lang="es-MX"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$ 85,464,582.46 mientas que en la anterior administración se tienen un gasto promedio de $ 60,649,372.74</a:t>
            </a:r>
          </a:p>
        </p:txBody>
      </p:sp>
      <p:graphicFrame>
        <p:nvGraphicFramePr>
          <p:cNvPr id="5" name="Marcador de contenido 4">
            <a:extLst>
              <a:ext uri="{FF2B5EF4-FFF2-40B4-BE49-F238E27FC236}">
                <a16:creationId xmlns:a16="http://schemas.microsoft.com/office/drawing/2014/main" id="{86CCA341-837B-4DFE-824D-929821D86108}"/>
              </a:ext>
            </a:extLst>
          </p:cNvPr>
          <p:cNvGraphicFramePr>
            <a:graphicFrameLocks noGrp="1"/>
          </p:cNvGraphicFramePr>
          <p:nvPr>
            <p:ph idx="1"/>
            <p:extLst>
              <p:ext uri="{D42A27DB-BD31-4B8C-83A1-F6EECF244321}">
                <p14:modId xmlns:p14="http://schemas.microsoft.com/office/powerpoint/2010/main" val="2894184406"/>
              </p:ext>
            </p:extLst>
          </p:nvPr>
        </p:nvGraphicFramePr>
        <p:xfrm>
          <a:off x="5354053" y="446087"/>
          <a:ext cx="6150560" cy="57983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872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76865-8F1F-4F25-BC54-4F2EAABDD3A0}"/>
              </a:ext>
            </a:extLst>
          </p:cNvPr>
          <p:cNvSpPr>
            <a:spLocks noGrp="1"/>
          </p:cNvSpPr>
          <p:nvPr>
            <p:ph type="title"/>
          </p:nvPr>
        </p:nvSpPr>
        <p:spPr>
          <a:xfrm>
            <a:off x="1602623" y="737686"/>
            <a:ext cx="3505199" cy="425449"/>
          </a:xfrm>
        </p:spPr>
        <p:txBody>
          <a:bodyPr/>
          <a:lstStyle/>
          <a:p>
            <a:r>
              <a:rPr lang="en-US" dirty="0"/>
              <a:t>BECAS</a:t>
            </a:r>
            <a:endParaRPr lang="es-MX" dirty="0"/>
          </a:p>
        </p:txBody>
      </p:sp>
      <p:sp>
        <p:nvSpPr>
          <p:cNvPr id="4" name="Marcador de texto 3">
            <a:extLst>
              <a:ext uri="{FF2B5EF4-FFF2-40B4-BE49-F238E27FC236}">
                <a16:creationId xmlns:a16="http://schemas.microsoft.com/office/drawing/2014/main" id="{15186238-9C86-4FAD-AC02-F99CCA98158A}"/>
              </a:ext>
            </a:extLst>
          </p:cNvPr>
          <p:cNvSpPr>
            <a:spLocks noGrp="1"/>
          </p:cNvSpPr>
          <p:nvPr>
            <p:ph type="body" sz="half" idx="2"/>
          </p:nvPr>
        </p:nvSpPr>
        <p:spPr>
          <a:xfrm>
            <a:off x="1602623" y="2267619"/>
            <a:ext cx="3505199" cy="2095081"/>
          </a:xfrm>
        </p:spPr>
        <p:txBody>
          <a:bodyPr/>
          <a:lstStyle/>
          <a:p>
            <a:pPr marL="0" marR="0" lvl="0" indent="0" algn="just" defTabSz="457200" rtl="0" eaLnBrk="1" fontAlgn="auto" latinLnBrk="0" hangingPunct="1">
              <a:lnSpc>
                <a:spcPct val="100000"/>
              </a:lnSpc>
              <a:spcBef>
                <a:spcPts val="1000"/>
              </a:spcBef>
              <a:spcAft>
                <a:spcPts val="0"/>
              </a:spcAft>
              <a:buClr>
                <a:srgbClr val="4472C4"/>
              </a:buClr>
              <a:buSzTx/>
              <a:buFont typeface="Wingdings 3" charset="2"/>
              <a:buNone/>
              <a:tabLst/>
              <a:defRPr/>
            </a:pPr>
            <a:r>
              <a:rPr kumimoji="0" lang="es-MX"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$ 22,811,921.02 mientas que en la anterior administración se tienen un gasto promedio de $ 21,609,492.32</a:t>
            </a:r>
          </a:p>
        </p:txBody>
      </p:sp>
      <p:graphicFrame>
        <p:nvGraphicFramePr>
          <p:cNvPr id="5" name="Marcador de contenido 4">
            <a:extLst>
              <a:ext uri="{FF2B5EF4-FFF2-40B4-BE49-F238E27FC236}">
                <a16:creationId xmlns:a16="http://schemas.microsoft.com/office/drawing/2014/main" id="{4B0ACC09-C709-47D9-AA9D-CC95DE9773B2}"/>
              </a:ext>
            </a:extLst>
          </p:cNvPr>
          <p:cNvGraphicFramePr>
            <a:graphicFrameLocks noGrp="1"/>
          </p:cNvGraphicFramePr>
          <p:nvPr>
            <p:ph idx="1"/>
            <p:extLst>
              <p:ext uri="{D42A27DB-BD31-4B8C-83A1-F6EECF244321}">
                <p14:modId xmlns:p14="http://schemas.microsoft.com/office/powerpoint/2010/main" val="4275689719"/>
              </p:ext>
            </p:extLst>
          </p:nvPr>
        </p:nvGraphicFramePr>
        <p:xfrm>
          <a:off x="5293895" y="446088"/>
          <a:ext cx="6448926" cy="57381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8242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DE3A28-F15A-436D-B962-F8EDCA8DFD57}"/>
              </a:ext>
            </a:extLst>
          </p:cNvPr>
          <p:cNvSpPr>
            <a:spLocks noGrp="1"/>
          </p:cNvSpPr>
          <p:nvPr>
            <p:ph type="title"/>
          </p:nvPr>
        </p:nvSpPr>
        <p:spPr>
          <a:xfrm>
            <a:off x="1686843" y="446088"/>
            <a:ext cx="3505199" cy="425449"/>
          </a:xfrm>
        </p:spPr>
        <p:txBody>
          <a:bodyPr/>
          <a:lstStyle/>
          <a:p>
            <a:r>
              <a:rPr lang="en-US" dirty="0"/>
              <a:t>SERVICIOS BÁSICOS</a:t>
            </a:r>
            <a:endParaRPr lang="es-MX" dirty="0"/>
          </a:p>
        </p:txBody>
      </p:sp>
      <p:sp>
        <p:nvSpPr>
          <p:cNvPr id="4" name="Marcador de texto 3">
            <a:extLst>
              <a:ext uri="{FF2B5EF4-FFF2-40B4-BE49-F238E27FC236}">
                <a16:creationId xmlns:a16="http://schemas.microsoft.com/office/drawing/2014/main" id="{951FBB08-FC1B-4CBF-9BA1-9946FEC6ABBE}"/>
              </a:ext>
            </a:extLst>
          </p:cNvPr>
          <p:cNvSpPr>
            <a:spLocks noGrp="1"/>
          </p:cNvSpPr>
          <p:nvPr>
            <p:ph type="body" sz="half" idx="2"/>
          </p:nvPr>
        </p:nvSpPr>
        <p:spPr>
          <a:xfrm>
            <a:off x="1482305" y="2297698"/>
            <a:ext cx="3505199" cy="1962734"/>
          </a:xfrm>
        </p:spPr>
        <p:txBody>
          <a:bodyPr/>
          <a:lstStyle/>
          <a:p>
            <a:pPr marL="0" marR="0" lvl="0" indent="0" algn="just" defTabSz="457200" rtl="0" eaLnBrk="1" fontAlgn="auto" latinLnBrk="0" hangingPunct="1">
              <a:lnSpc>
                <a:spcPct val="100000"/>
              </a:lnSpc>
              <a:spcBef>
                <a:spcPts val="1000"/>
              </a:spcBef>
              <a:spcAft>
                <a:spcPts val="0"/>
              </a:spcAft>
              <a:buClr>
                <a:srgbClr val="4472C4"/>
              </a:buClr>
              <a:buSzTx/>
              <a:buFont typeface="Wingdings 3" charset="2"/>
              <a:buNone/>
              <a:tabLst/>
              <a:defRPr/>
            </a:pPr>
            <a:r>
              <a:rPr kumimoji="0" lang="es-MX"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$ 94,287,502.70 mientas que en la anterior administración se tienen un gasto promedio de $ 110,022,040.69</a:t>
            </a:r>
          </a:p>
          <a:p>
            <a:pPr marL="0" marR="0" lvl="0" indent="0" algn="just" defTabSz="457200" rtl="0" eaLnBrk="1" fontAlgn="auto" latinLnBrk="0" hangingPunct="1">
              <a:lnSpc>
                <a:spcPct val="100000"/>
              </a:lnSpc>
              <a:spcBef>
                <a:spcPts val="1000"/>
              </a:spcBef>
              <a:spcAft>
                <a:spcPts val="0"/>
              </a:spcAft>
              <a:buClr>
                <a:srgbClr val="4472C4"/>
              </a:buClr>
              <a:buSzTx/>
              <a:buFont typeface="Wingdings 3" charset="2"/>
              <a:buNone/>
              <a:tabLst/>
              <a:defRPr/>
            </a:pPr>
            <a:endParaRPr lang="es-MX" dirty="0"/>
          </a:p>
        </p:txBody>
      </p:sp>
      <p:graphicFrame>
        <p:nvGraphicFramePr>
          <p:cNvPr id="5" name="Marcador de contenido 4">
            <a:extLst>
              <a:ext uri="{FF2B5EF4-FFF2-40B4-BE49-F238E27FC236}">
                <a16:creationId xmlns:a16="http://schemas.microsoft.com/office/drawing/2014/main" id="{F76DDB37-3209-404A-AFC2-84A143F4B909}"/>
              </a:ext>
            </a:extLst>
          </p:cNvPr>
          <p:cNvGraphicFramePr>
            <a:graphicFrameLocks noGrp="1"/>
          </p:cNvGraphicFramePr>
          <p:nvPr>
            <p:ph idx="1"/>
            <p:extLst>
              <p:ext uri="{D42A27DB-BD31-4B8C-83A1-F6EECF244321}">
                <p14:modId xmlns:p14="http://schemas.microsoft.com/office/powerpoint/2010/main" val="2272470742"/>
              </p:ext>
            </p:extLst>
          </p:nvPr>
        </p:nvGraphicFramePr>
        <p:xfrm>
          <a:off x="5329989" y="446088"/>
          <a:ext cx="6352674" cy="56659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9095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C8F5782-7E2D-4089-A85C-12CEB05F2BA8}"/>
              </a:ext>
            </a:extLst>
          </p:cNvPr>
          <p:cNvGraphicFramePr>
            <a:graphicFrameLocks noGrp="1"/>
          </p:cNvGraphicFramePr>
          <p:nvPr>
            <p:ph idx="1"/>
            <p:extLst>
              <p:ext uri="{D42A27DB-BD31-4B8C-83A1-F6EECF244321}">
                <p14:modId xmlns:p14="http://schemas.microsoft.com/office/powerpoint/2010/main" val="3426468215"/>
              </p:ext>
            </p:extLst>
          </p:nvPr>
        </p:nvGraphicFramePr>
        <p:xfrm>
          <a:off x="1638299" y="686936"/>
          <a:ext cx="10071479" cy="57411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5142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CBB8D7-65B5-4546-80E4-683056283A5B}"/>
              </a:ext>
            </a:extLst>
          </p:cNvPr>
          <p:cNvSpPr>
            <a:spLocks noGrp="1"/>
          </p:cNvSpPr>
          <p:nvPr>
            <p:ph type="title"/>
          </p:nvPr>
        </p:nvSpPr>
        <p:spPr>
          <a:xfrm>
            <a:off x="519781" y="1737311"/>
            <a:ext cx="3505199" cy="425449"/>
          </a:xfrm>
        </p:spPr>
        <p:txBody>
          <a:bodyPr/>
          <a:lstStyle/>
          <a:p>
            <a:r>
              <a:rPr lang="es-MX" dirty="0"/>
              <a:t>SUELDOS</a:t>
            </a:r>
            <a:r>
              <a:rPr lang="es-MX" baseline="0" dirty="0"/>
              <a:t> Y SALARIOS</a:t>
            </a:r>
            <a:endParaRPr lang="es-MX" dirty="0"/>
          </a:p>
        </p:txBody>
      </p:sp>
      <p:sp>
        <p:nvSpPr>
          <p:cNvPr id="4" name="Marcador de texto 3">
            <a:extLst>
              <a:ext uri="{FF2B5EF4-FFF2-40B4-BE49-F238E27FC236}">
                <a16:creationId xmlns:a16="http://schemas.microsoft.com/office/drawing/2014/main" id="{F057CE75-5A87-4CBB-8741-3CA627BC66FC}"/>
              </a:ext>
            </a:extLst>
          </p:cNvPr>
          <p:cNvSpPr>
            <a:spLocks noGrp="1"/>
          </p:cNvSpPr>
          <p:nvPr>
            <p:ph type="body" sz="half" idx="2"/>
          </p:nvPr>
        </p:nvSpPr>
        <p:spPr>
          <a:xfrm>
            <a:off x="519780" y="2484167"/>
            <a:ext cx="3505200" cy="1938712"/>
          </a:xfrm>
        </p:spPr>
        <p:txBody>
          <a:bodyPr>
            <a:normAutofit/>
          </a:bodyPr>
          <a:lstStyle/>
          <a:p>
            <a:pPr marL="0" marR="0" lvl="0" indent="0" algn="just" defTabSz="457200" rtl="0" eaLnBrk="1" fontAlgn="auto" latinLnBrk="0" hangingPunct="1">
              <a:lnSpc>
                <a:spcPct val="100000"/>
              </a:lnSpc>
              <a:spcBef>
                <a:spcPts val="1000"/>
              </a:spcBef>
              <a:spcAft>
                <a:spcPts val="0"/>
              </a:spcAft>
              <a:buClr>
                <a:srgbClr val="4472C4"/>
              </a:buClr>
              <a:buSzTx/>
              <a:buFont typeface="Wingdings 3" charset="2"/>
              <a:buNone/>
              <a:tabLst/>
              <a:defRPr/>
            </a:pPr>
            <a:r>
              <a:rPr kumimoji="0" lang="es-MX"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$ 350,914,998.25 mientas que en la anterior administración se tienen un gasto promedio de $ 575,064,828.17</a:t>
            </a:r>
          </a:p>
          <a:p>
            <a:endParaRPr lang="es-MX" dirty="0"/>
          </a:p>
        </p:txBody>
      </p:sp>
      <p:graphicFrame>
        <p:nvGraphicFramePr>
          <p:cNvPr id="5" name="Marcador de contenido 4">
            <a:extLst>
              <a:ext uri="{FF2B5EF4-FFF2-40B4-BE49-F238E27FC236}">
                <a16:creationId xmlns:a16="http://schemas.microsoft.com/office/drawing/2014/main" id="{CA66D1D7-3222-4FCF-BA55-649265AEBC3B}"/>
              </a:ext>
            </a:extLst>
          </p:cNvPr>
          <p:cNvGraphicFramePr>
            <a:graphicFrameLocks noGrp="1"/>
          </p:cNvGraphicFramePr>
          <p:nvPr>
            <p:ph idx="1"/>
            <p:extLst>
              <p:ext uri="{D42A27DB-BD31-4B8C-83A1-F6EECF244321}">
                <p14:modId xmlns:p14="http://schemas.microsoft.com/office/powerpoint/2010/main" val="4038792616"/>
              </p:ext>
            </p:extLst>
          </p:nvPr>
        </p:nvGraphicFramePr>
        <p:xfrm>
          <a:off x="4024980" y="446088"/>
          <a:ext cx="7948865" cy="6014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6275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8F1DC2D-8659-4680-B1D7-D1A5703BE8F6}"/>
              </a:ext>
            </a:extLst>
          </p:cNvPr>
          <p:cNvSpPr>
            <a:spLocks noGrp="1"/>
          </p:cNvSpPr>
          <p:nvPr>
            <p:ph type="title"/>
          </p:nvPr>
        </p:nvSpPr>
        <p:spPr>
          <a:xfrm>
            <a:off x="1734969" y="624110"/>
            <a:ext cx="9769643" cy="759522"/>
          </a:xfrm>
        </p:spPr>
        <p:txBody>
          <a:bodyPr>
            <a:normAutofit fontScale="90000"/>
          </a:bodyPr>
          <a:lstStyle/>
          <a:p>
            <a:pPr algn="ctr"/>
            <a:r>
              <a:rPr lang="es-MX" sz="3600" b="1" dirty="0">
                <a:solidFill>
                  <a:srgbClr val="000000"/>
                </a:solidFill>
                <a:effectLst/>
                <a:latin typeface="+mn-lt"/>
                <a:ea typeface="Times New Roman" panose="02020603050405020304" pitchFamily="18" charset="0"/>
                <a:cs typeface="Times New Roman" panose="02020603050405020304" pitchFamily="18" charset="0"/>
              </a:rPr>
              <a:t>SUELDOS Y SALARIOS DEL PERSONAL DEL AYUNTAMIENTO DE AHOME</a:t>
            </a:r>
            <a:br>
              <a:rPr lang="es-MX" sz="4000" dirty="0">
                <a:effectLst/>
                <a:latin typeface="+mn-lt"/>
                <a:ea typeface="Calibri" panose="020F0502020204030204" pitchFamily="34" charset="0"/>
                <a:cs typeface="Times New Roman" panose="02020603050405020304" pitchFamily="18" charset="0"/>
              </a:rPr>
            </a:br>
            <a:endParaRPr lang="es-MX" dirty="0"/>
          </a:p>
        </p:txBody>
      </p:sp>
      <p:graphicFrame>
        <p:nvGraphicFramePr>
          <p:cNvPr id="7" name="Marcador de contenido 6">
            <a:extLst>
              <a:ext uri="{FF2B5EF4-FFF2-40B4-BE49-F238E27FC236}">
                <a16:creationId xmlns:a16="http://schemas.microsoft.com/office/drawing/2014/main" id="{9C373DF7-8714-4DD5-9CF9-50915452CD80}"/>
              </a:ext>
            </a:extLst>
          </p:cNvPr>
          <p:cNvGraphicFramePr>
            <a:graphicFrameLocks noGrp="1"/>
          </p:cNvGraphicFramePr>
          <p:nvPr>
            <p:ph idx="1"/>
            <p:extLst>
              <p:ext uri="{D42A27DB-BD31-4B8C-83A1-F6EECF244321}">
                <p14:modId xmlns:p14="http://schemas.microsoft.com/office/powerpoint/2010/main" val="3805054641"/>
              </p:ext>
            </p:extLst>
          </p:nvPr>
        </p:nvGraphicFramePr>
        <p:xfrm>
          <a:off x="1734969" y="1907515"/>
          <a:ext cx="9769643" cy="4326375"/>
        </p:xfrm>
        <a:graphic>
          <a:graphicData uri="http://schemas.openxmlformats.org/drawingml/2006/table">
            <a:tbl>
              <a:tblPr firstRow="1" firstCol="1" bandRow="1"/>
              <a:tblGrid>
                <a:gridCol w="1045779">
                  <a:extLst>
                    <a:ext uri="{9D8B030D-6E8A-4147-A177-3AD203B41FA5}">
                      <a16:colId xmlns:a16="http://schemas.microsoft.com/office/drawing/2014/main" val="571967736"/>
                    </a:ext>
                  </a:extLst>
                </a:gridCol>
                <a:gridCol w="1656696">
                  <a:extLst>
                    <a:ext uri="{9D8B030D-6E8A-4147-A177-3AD203B41FA5}">
                      <a16:colId xmlns:a16="http://schemas.microsoft.com/office/drawing/2014/main" val="4045870930"/>
                    </a:ext>
                  </a:extLst>
                </a:gridCol>
                <a:gridCol w="1887374">
                  <a:extLst>
                    <a:ext uri="{9D8B030D-6E8A-4147-A177-3AD203B41FA5}">
                      <a16:colId xmlns:a16="http://schemas.microsoft.com/office/drawing/2014/main" val="2448899030"/>
                    </a:ext>
                  </a:extLst>
                </a:gridCol>
                <a:gridCol w="1719607">
                  <a:extLst>
                    <a:ext uri="{9D8B030D-6E8A-4147-A177-3AD203B41FA5}">
                      <a16:colId xmlns:a16="http://schemas.microsoft.com/office/drawing/2014/main" val="2152452342"/>
                    </a:ext>
                  </a:extLst>
                </a:gridCol>
                <a:gridCol w="1824463">
                  <a:extLst>
                    <a:ext uri="{9D8B030D-6E8A-4147-A177-3AD203B41FA5}">
                      <a16:colId xmlns:a16="http://schemas.microsoft.com/office/drawing/2014/main" val="2997811541"/>
                    </a:ext>
                  </a:extLst>
                </a:gridCol>
                <a:gridCol w="1635724">
                  <a:extLst>
                    <a:ext uri="{9D8B030D-6E8A-4147-A177-3AD203B41FA5}">
                      <a16:colId xmlns:a16="http://schemas.microsoft.com/office/drawing/2014/main" val="3885194809"/>
                    </a:ext>
                  </a:extLst>
                </a:gridCol>
              </a:tblGrid>
              <a:tr h="332867">
                <a:tc gridSpan="6">
                  <a:txBody>
                    <a:bodyPr/>
                    <a:lstStyle/>
                    <a:p>
                      <a:pPr algn="ctr">
                        <a:lnSpc>
                          <a:spcPct val="107000"/>
                        </a:lnSpc>
                        <a:spcAft>
                          <a:spcPts val="800"/>
                        </a:spcAft>
                      </a:pPr>
                      <a:endParaRPr lang="es-MX" sz="18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53414645"/>
                  </a:ext>
                </a:extLst>
              </a:tr>
              <a:tr h="671868">
                <a:tc>
                  <a:txBody>
                    <a:bodyPr/>
                    <a:lstStyle/>
                    <a:p>
                      <a:pPr algn="ctr">
                        <a:lnSpc>
                          <a:spcPct val="107000"/>
                        </a:lnSpc>
                        <a:spcAft>
                          <a:spcPts val="800"/>
                        </a:spcAft>
                      </a:pPr>
                      <a:r>
                        <a:rPr lang="es-MX" sz="1200" b="1" dirty="0">
                          <a:solidFill>
                            <a:srgbClr val="000000"/>
                          </a:solidFill>
                          <a:effectLst/>
                          <a:latin typeface="+mn-lt"/>
                          <a:ea typeface="Times New Roman" panose="02020603050405020304" pitchFamily="18" charset="0"/>
                          <a:cs typeface="Calibri" panose="020F0502020204030204" pitchFamily="34" charset="0"/>
                        </a:rPr>
                        <a:t>AÑO</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200" b="1" dirty="0">
                          <a:solidFill>
                            <a:srgbClr val="000000"/>
                          </a:solidFill>
                          <a:effectLst/>
                          <a:latin typeface="+mn-lt"/>
                          <a:ea typeface="Times New Roman" panose="02020603050405020304" pitchFamily="18" charset="0"/>
                          <a:cs typeface="Calibri" panose="020F0502020204030204" pitchFamily="34" charset="0"/>
                        </a:rPr>
                        <a:t>SUMA</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200" b="1" dirty="0">
                          <a:solidFill>
                            <a:srgbClr val="000000"/>
                          </a:solidFill>
                          <a:effectLst/>
                          <a:latin typeface="+mn-lt"/>
                          <a:ea typeface="Times New Roman" panose="02020603050405020304" pitchFamily="18" charset="0"/>
                          <a:cs typeface="Calibri" panose="020F0502020204030204" pitchFamily="34" charset="0"/>
                        </a:rPr>
                        <a:t>PERSONAL DE SINDICALIZADOS </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200" b="1">
                          <a:solidFill>
                            <a:srgbClr val="000000"/>
                          </a:solidFill>
                          <a:effectLst/>
                          <a:latin typeface="+mn-lt"/>
                          <a:ea typeface="Times New Roman" panose="02020603050405020304" pitchFamily="18" charset="0"/>
                          <a:cs typeface="Calibri" panose="020F0502020204030204" pitchFamily="34" charset="0"/>
                        </a:rPr>
                        <a:t>PERSONAL DE CONFIANZA </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200" b="1">
                          <a:solidFill>
                            <a:srgbClr val="000000"/>
                          </a:solidFill>
                          <a:effectLst/>
                          <a:latin typeface="+mn-lt"/>
                          <a:ea typeface="Times New Roman" panose="02020603050405020304" pitchFamily="18" charset="0"/>
                          <a:cs typeface="Calibri" panose="020F0502020204030204" pitchFamily="34" charset="0"/>
                        </a:rPr>
                        <a:t>REMUNERACIONES ESPECIALES</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200" b="1">
                          <a:solidFill>
                            <a:srgbClr val="000000"/>
                          </a:solidFill>
                          <a:effectLst/>
                          <a:latin typeface="+mn-lt"/>
                          <a:ea typeface="Times New Roman" panose="02020603050405020304" pitchFamily="18" charset="0"/>
                          <a:cs typeface="Calibri" panose="020F0502020204030204" pitchFamily="34" charset="0"/>
                        </a:rPr>
                        <a:t>PENSIONES</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407574372"/>
                  </a:ext>
                </a:extLst>
              </a:tr>
              <a:tr h="332164">
                <a:tc>
                  <a:txBody>
                    <a:bodyPr/>
                    <a:lstStyle/>
                    <a:p>
                      <a:pPr>
                        <a:lnSpc>
                          <a:spcPct val="107000"/>
                        </a:lnSpc>
                        <a:spcAft>
                          <a:spcPts val="800"/>
                        </a:spcAft>
                      </a:pPr>
                      <a:r>
                        <a:rPr lang="es-MX" sz="1200" b="1">
                          <a:solidFill>
                            <a:srgbClr val="000000"/>
                          </a:solidFill>
                          <a:effectLst/>
                          <a:latin typeface="+mn-lt"/>
                          <a:ea typeface="Times New Roman" panose="02020603050405020304" pitchFamily="18" charset="0"/>
                          <a:cs typeface="Calibri" panose="020F0502020204030204" pitchFamily="34" charset="0"/>
                        </a:rPr>
                        <a:t>Año 2013</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331,678,898.47</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262,195,336.04</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17,635,585.91</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51,171,668.04</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676,308.48</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155270745"/>
                  </a:ext>
                </a:extLst>
              </a:tr>
              <a:tr h="332164">
                <a:tc>
                  <a:txBody>
                    <a:bodyPr/>
                    <a:lstStyle/>
                    <a:p>
                      <a:pPr>
                        <a:lnSpc>
                          <a:spcPct val="107000"/>
                        </a:lnSpc>
                        <a:spcAft>
                          <a:spcPts val="800"/>
                        </a:spcAft>
                      </a:pPr>
                      <a:r>
                        <a:rPr lang="es-MX" sz="1200" b="1">
                          <a:solidFill>
                            <a:srgbClr val="000000"/>
                          </a:solidFill>
                          <a:effectLst/>
                          <a:latin typeface="+mn-lt"/>
                          <a:ea typeface="Times New Roman" panose="02020603050405020304" pitchFamily="18" charset="0"/>
                          <a:cs typeface="Calibri" panose="020F0502020204030204" pitchFamily="34" charset="0"/>
                        </a:rPr>
                        <a:t>Año 2014</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340,981,831.62</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264,549,934.38</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14,253,883.50</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60,804,322.50</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1,373,691.23</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756010668"/>
                  </a:ext>
                </a:extLst>
              </a:tr>
              <a:tr h="332164">
                <a:tc>
                  <a:txBody>
                    <a:bodyPr/>
                    <a:lstStyle/>
                    <a:p>
                      <a:pPr>
                        <a:lnSpc>
                          <a:spcPct val="107000"/>
                        </a:lnSpc>
                        <a:spcAft>
                          <a:spcPts val="800"/>
                        </a:spcAft>
                      </a:pPr>
                      <a:r>
                        <a:rPr lang="es-MX" sz="1200" b="1">
                          <a:solidFill>
                            <a:srgbClr val="000000"/>
                          </a:solidFill>
                          <a:effectLst/>
                          <a:latin typeface="+mn-lt"/>
                          <a:ea typeface="Times New Roman" panose="02020603050405020304" pitchFamily="18" charset="0"/>
                          <a:cs typeface="Calibri" panose="020F0502020204030204" pitchFamily="34" charset="0"/>
                        </a:rPr>
                        <a:t>Año 2015</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348,714,152.12</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275,995,022.08</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12,268,542.92</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59,240,578.78</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1,210,008.34</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834225760"/>
                  </a:ext>
                </a:extLst>
              </a:tr>
              <a:tr h="332164">
                <a:tc>
                  <a:txBody>
                    <a:bodyPr/>
                    <a:lstStyle/>
                    <a:p>
                      <a:pPr>
                        <a:lnSpc>
                          <a:spcPct val="107000"/>
                        </a:lnSpc>
                        <a:spcAft>
                          <a:spcPts val="800"/>
                        </a:spcAft>
                      </a:pPr>
                      <a:r>
                        <a:rPr lang="es-MX" sz="1200" b="1">
                          <a:solidFill>
                            <a:srgbClr val="000000"/>
                          </a:solidFill>
                          <a:effectLst/>
                          <a:latin typeface="+mn-lt"/>
                          <a:ea typeface="Times New Roman" panose="02020603050405020304" pitchFamily="18" charset="0"/>
                          <a:cs typeface="Calibri" panose="020F0502020204030204" pitchFamily="34" charset="0"/>
                        </a:rPr>
                        <a:t>Año 2016</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357,758,052.69</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276,758,536.46</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10,739,716.92</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69,113,244.46</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1,146,554.85</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664578900"/>
                  </a:ext>
                </a:extLst>
              </a:tr>
              <a:tr h="332164">
                <a:tc>
                  <a:txBody>
                    <a:bodyPr/>
                    <a:lstStyle/>
                    <a:p>
                      <a:pPr>
                        <a:lnSpc>
                          <a:spcPct val="107000"/>
                        </a:lnSpc>
                        <a:spcAft>
                          <a:spcPts val="800"/>
                        </a:spcAft>
                      </a:pPr>
                      <a:r>
                        <a:rPr lang="es-MX" sz="1200" b="1">
                          <a:solidFill>
                            <a:srgbClr val="000000"/>
                          </a:solidFill>
                          <a:effectLst/>
                          <a:latin typeface="+mn-lt"/>
                          <a:ea typeface="Times New Roman" panose="02020603050405020304" pitchFamily="18" charset="0"/>
                          <a:cs typeface="Calibri" panose="020F0502020204030204" pitchFamily="34" charset="0"/>
                        </a:rPr>
                        <a:t>Año 2017</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358,486,249.24</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280,544,571.71</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10,776,351.17</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66,072,045.30</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1,093,281.05</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999590075"/>
                  </a:ext>
                </a:extLst>
              </a:tr>
              <a:tr h="332164">
                <a:tc>
                  <a:txBody>
                    <a:bodyPr/>
                    <a:lstStyle/>
                    <a:p>
                      <a:pPr>
                        <a:lnSpc>
                          <a:spcPct val="107000"/>
                        </a:lnSpc>
                        <a:spcAft>
                          <a:spcPts val="800"/>
                        </a:spcAft>
                      </a:pPr>
                      <a:r>
                        <a:rPr lang="es-MX" sz="1100" b="1">
                          <a:solidFill>
                            <a:srgbClr val="000000"/>
                          </a:solidFill>
                          <a:effectLst/>
                          <a:latin typeface="+mn-lt"/>
                          <a:ea typeface="Times New Roman" panose="02020603050405020304" pitchFamily="18" charset="0"/>
                          <a:cs typeface="Times New Roman" panose="02020603050405020304" pitchFamily="18" charset="0"/>
                        </a:rPr>
                        <a:t>Año 2018</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367,870,805.36</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285,291,969.27</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12,239,818.83</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68,103,533.23</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2,235,484.03</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81034699"/>
                  </a:ext>
                </a:extLst>
              </a:tr>
              <a:tr h="332164">
                <a:tc>
                  <a:txBody>
                    <a:bodyPr/>
                    <a:lstStyle/>
                    <a:p>
                      <a:pPr>
                        <a:lnSpc>
                          <a:spcPct val="107000"/>
                        </a:lnSpc>
                        <a:spcAft>
                          <a:spcPts val="800"/>
                        </a:spcAft>
                      </a:pPr>
                      <a:r>
                        <a:rPr lang="es-MX" sz="1100" b="1">
                          <a:solidFill>
                            <a:srgbClr val="000000"/>
                          </a:solidFill>
                          <a:effectLst/>
                          <a:latin typeface="+mn-lt"/>
                          <a:ea typeface="Times New Roman" panose="02020603050405020304" pitchFamily="18" charset="0"/>
                          <a:cs typeface="Times New Roman" panose="02020603050405020304" pitchFamily="18" charset="0"/>
                        </a:rPr>
                        <a:t>Año 2019</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554,895,581.01</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325,126,331.03</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9,480,288.40</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70,514,276.67</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149,774,684.92</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102415144"/>
                  </a:ext>
                </a:extLst>
              </a:tr>
              <a:tr h="332164">
                <a:tc>
                  <a:txBody>
                    <a:bodyPr/>
                    <a:lstStyle/>
                    <a:p>
                      <a:pPr>
                        <a:lnSpc>
                          <a:spcPct val="107000"/>
                        </a:lnSpc>
                        <a:spcAft>
                          <a:spcPts val="800"/>
                        </a:spcAft>
                      </a:pPr>
                      <a:r>
                        <a:rPr lang="es-MX" sz="1100" b="1">
                          <a:solidFill>
                            <a:srgbClr val="000000"/>
                          </a:solidFill>
                          <a:effectLst/>
                          <a:latin typeface="+mn-lt"/>
                          <a:ea typeface="Times New Roman" panose="02020603050405020304" pitchFamily="18" charset="0"/>
                          <a:cs typeface="Times New Roman" panose="02020603050405020304" pitchFamily="18" charset="0"/>
                        </a:rPr>
                        <a:t>Año 2020</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585,091,505.93</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352,482,540.80</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2,489,919.18</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68,364,459.51</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161,754,586.44</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046834278"/>
                  </a:ext>
                </a:extLst>
              </a:tr>
              <a:tr h="332164">
                <a:tc>
                  <a:txBody>
                    <a:bodyPr/>
                    <a:lstStyle/>
                    <a:p>
                      <a:pPr>
                        <a:lnSpc>
                          <a:spcPct val="107000"/>
                        </a:lnSpc>
                        <a:spcAft>
                          <a:spcPts val="800"/>
                        </a:spcAft>
                      </a:pPr>
                      <a:r>
                        <a:rPr lang="es-MX" sz="1100" b="1">
                          <a:solidFill>
                            <a:srgbClr val="000000"/>
                          </a:solidFill>
                          <a:effectLst/>
                          <a:latin typeface="+mn-lt"/>
                          <a:ea typeface="Times New Roman" panose="02020603050405020304" pitchFamily="18" charset="0"/>
                          <a:cs typeface="Times New Roman" panose="02020603050405020304" pitchFamily="18" charset="0"/>
                        </a:rPr>
                        <a:t>Año 2021</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493,197,025.05</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289,406,244.55</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2,993,576.65</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57,596,883.74</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143,200,320.11</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48495091"/>
                  </a:ext>
                </a:extLst>
              </a:tr>
              <a:tr h="332164">
                <a:tc>
                  <a:txBody>
                    <a:bodyPr/>
                    <a:lstStyle/>
                    <a:p>
                      <a:pPr>
                        <a:lnSpc>
                          <a:spcPct val="107000"/>
                        </a:lnSpc>
                        <a:spcAft>
                          <a:spcPts val="800"/>
                        </a:spcAft>
                      </a:pPr>
                      <a:r>
                        <a:rPr lang="es-MX" sz="1200" b="1">
                          <a:solidFill>
                            <a:srgbClr val="000000"/>
                          </a:solidFill>
                          <a:effectLst/>
                          <a:latin typeface="+mn-lt"/>
                          <a:ea typeface="Times New Roman" panose="02020603050405020304" pitchFamily="18" charset="0"/>
                          <a:cs typeface="Calibri" panose="020F0502020204030204" pitchFamily="34" charset="0"/>
                        </a:rPr>
                        <a:t>SUMA</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3,738,674,101.48</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2,612,350,486.32</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92,877,683.49</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a:solidFill>
                            <a:srgbClr val="000000"/>
                          </a:solidFill>
                          <a:effectLst/>
                          <a:latin typeface="+mn-lt"/>
                          <a:ea typeface="Times New Roman" panose="02020603050405020304" pitchFamily="18" charset="0"/>
                          <a:cs typeface="Calibri" panose="020F0502020204030204" pitchFamily="34" charset="0"/>
                        </a:rPr>
                        <a:t>570,981,012.24</a:t>
                      </a:r>
                      <a:endParaRPr lang="es-MX" sz="120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200" dirty="0">
                          <a:solidFill>
                            <a:srgbClr val="000000"/>
                          </a:solidFill>
                          <a:effectLst/>
                          <a:latin typeface="+mn-lt"/>
                          <a:ea typeface="Times New Roman" panose="02020603050405020304" pitchFamily="18" charset="0"/>
                          <a:cs typeface="Calibri" panose="020F0502020204030204" pitchFamily="34" charset="0"/>
                        </a:rPr>
                        <a:t>462,464,919.44</a:t>
                      </a:r>
                      <a:endParaRPr lang="es-MX" sz="1200" dirty="0">
                        <a:effectLst/>
                        <a:latin typeface="+mn-lt"/>
                        <a:ea typeface="Calibri" panose="020F0502020204030204" pitchFamily="34" charset="0"/>
                        <a:cs typeface="Times New Roman" panose="02020603050405020304" pitchFamily="18" charset="0"/>
                      </a:endParaRPr>
                    </a:p>
                  </a:txBody>
                  <a:tcPr marL="60603" marR="60603"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131637200"/>
                  </a:ext>
                </a:extLst>
              </a:tr>
            </a:tbl>
          </a:graphicData>
        </a:graphic>
      </p:graphicFrame>
    </p:spTree>
    <p:extLst>
      <p:ext uri="{BB962C8B-B14F-4D97-AF65-F5344CB8AC3E}">
        <p14:creationId xmlns:p14="http://schemas.microsoft.com/office/powerpoint/2010/main" val="1388251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5EC3118-3994-4270-BDA2-3036B7E819B6}"/>
              </a:ext>
            </a:extLst>
          </p:cNvPr>
          <p:cNvSpPr>
            <a:spLocks noGrp="1"/>
          </p:cNvSpPr>
          <p:nvPr>
            <p:ph type="title"/>
          </p:nvPr>
        </p:nvSpPr>
        <p:spPr>
          <a:xfrm>
            <a:off x="1503948" y="446088"/>
            <a:ext cx="3505199" cy="976312"/>
          </a:xfrm>
        </p:spPr>
        <p:txBody>
          <a:bodyPr>
            <a:normAutofit fontScale="90000"/>
          </a:bodyPr>
          <a:lstStyle/>
          <a:p>
            <a:pPr algn="ctr"/>
            <a:r>
              <a:rPr lang="en-US" dirty="0"/>
              <a:t>REMUNERACIONES AL PERSONAL DE CARACTER PERMANENTE</a:t>
            </a:r>
            <a:endParaRPr lang="es-MX" dirty="0"/>
          </a:p>
        </p:txBody>
      </p:sp>
      <p:sp>
        <p:nvSpPr>
          <p:cNvPr id="6" name="Marcador de texto 5">
            <a:extLst>
              <a:ext uri="{FF2B5EF4-FFF2-40B4-BE49-F238E27FC236}">
                <a16:creationId xmlns:a16="http://schemas.microsoft.com/office/drawing/2014/main" id="{CAAD5CB1-302A-412F-801C-F3BFDA8457F3}"/>
              </a:ext>
            </a:extLst>
          </p:cNvPr>
          <p:cNvSpPr>
            <a:spLocks noGrp="1"/>
          </p:cNvSpPr>
          <p:nvPr>
            <p:ph type="body" sz="half" idx="2"/>
          </p:nvPr>
        </p:nvSpPr>
        <p:spPr>
          <a:xfrm>
            <a:off x="999310" y="1610646"/>
            <a:ext cx="3781238" cy="4262436"/>
          </a:xfrm>
        </p:spPr>
        <p:txBody>
          <a:bodyPr>
            <a:normAutofit fontScale="92500"/>
          </a:bodyPr>
          <a:lstStyle/>
          <a:p>
            <a:pPr marL="285750" indent="-285750" algn="just">
              <a:lnSpc>
                <a:spcPct val="107000"/>
              </a:lnSpc>
              <a:spcAft>
                <a:spcPts val="800"/>
              </a:spcAft>
              <a:buFont typeface="Arial" panose="020B0604020202020204" pitchFamily="34" charset="0"/>
              <a:buChar char="•"/>
            </a:pPr>
            <a:r>
              <a:rPr lang="es-MX" sz="2000" dirty="0">
                <a:effectLst/>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$ 274,222,561.66 mientas que en la anterior administración se tienen un gasto promedio de $ 340,498,280.41</a:t>
            </a:r>
          </a:p>
          <a:p>
            <a:pPr marL="285750" indent="-285750" algn="just">
              <a:lnSpc>
                <a:spcPct val="107000"/>
              </a:lnSpc>
              <a:spcAft>
                <a:spcPts val="800"/>
              </a:spcAft>
              <a:buFont typeface="Arial" panose="020B0604020202020204" pitchFamily="34" charset="0"/>
              <a:buChar char="•"/>
            </a:pPr>
            <a:r>
              <a:rPr lang="es-MX" sz="2000" dirty="0">
                <a:effectLst/>
                <a:latin typeface="Calibri" panose="020F0502020204030204" pitchFamily="34" charset="0"/>
                <a:ea typeface="Calibri" panose="020F0502020204030204" pitchFamily="34" charset="0"/>
                <a:cs typeface="Times New Roman" panose="02020603050405020304" pitchFamily="18" charset="0"/>
              </a:rPr>
              <a:t>Así como durante el periodo de enero a octubre se tuvo un gasto </a:t>
            </a:r>
            <a:r>
              <a:rPr lang="es-MX" sz="2000" dirty="0">
                <a:latin typeface="Calibri" panose="020F0502020204030204" pitchFamily="34" charset="0"/>
                <a:ea typeface="Calibri" panose="020F0502020204030204" pitchFamily="34" charset="0"/>
                <a:cs typeface="Times New Roman" panose="02020603050405020304" pitchFamily="18" charset="0"/>
              </a:rPr>
              <a:t>promedio mensual de </a:t>
            </a:r>
            <a:r>
              <a:rPr lang="es-MX" sz="2000" dirty="0">
                <a:effectLst/>
                <a:latin typeface="Calibri" panose="020F0502020204030204" pitchFamily="34" charset="0"/>
                <a:ea typeface="Calibri" panose="020F0502020204030204" pitchFamily="34" charset="0"/>
                <a:cs typeface="Times New Roman" panose="02020603050405020304" pitchFamily="18" charset="0"/>
              </a:rPr>
              <a:t>$28,680,539.01, durante el último mes se realizaron pagos por $</a:t>
            </a:r>
            <a:r>
              <a:rPr lang="es-MX"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31,281,393.42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s-MX" dirty="0"/>
          </a:p>
        </p:txBody>
      </p:sp>
      <p:graphicFrame>
        <p:nvGraphicFramePr>
          <p:cNvPr id="7" name="Marcador de contenido 6">
            <a:extLst>
              <a:ext uri="{FF2B5EF4-FFF2-40B4-BE49-F238E27FC236}">
                <a16:creationId xmlns:a16="http://schemas.microsoft.com/office/drawing/2014/main" id="{D69D7872-9448-41A9-9124-85ACB8AF3777}"/>
              </a:ext>
            </a:extLst>
          </p:cNvPr>
          <p:cNvGraphicFramePr>
            <a:graphicFrameLocks noGrp="1"/>
          </p:cNvGraphicFramePr>
          <p:nvPr>
            <p:ph idx="1"/>
            <p:extLst>
              <p:ext uri="{D42A27DB-BD31-4B8C-83A1-F6EECF244321}">
                <p14:modId xmlns:p14="http://schemas.microsoft.com/office/powerpoint/2010/main" val="3832775109"/>
              </p:ext>
            </p:extLst>
          </p:nvPr>
        </p:nvGraphicFramePr>
        <p:xfrm>
          <a:off x="4920916" y="446088"/>
          <a:ext cx="6930189" cy="57381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8774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A9B2AB-8338-4B24-9185-804F5F69D4A3}"/>
              </a:ext>
            </a:extLst>
          </p:cNvPr>
          <p:cNvSpPr>
            <a:spLocks noGrp="1"/>
          </p:cNvSpPr>
          <p:nvPr>
            <p:ph type="title"/>
          </p:nvPr>
        </p:nvSpPr>
        <p:spPr>
          <a:xfrm>
            <a:off x="1410116" y="446087"/>
            <a:ext cx="3505199" cy="976312"/>
          </a:xfrm>
        </p:spPr>
        <p:txBody>
          <a:bodyPr>
            <a:normAutofit fontScale="90000"/>
          </a:bodyPr>
          <a:lstStyle/>
          <a:p>
            <a:pPr algn="ctr"/>
            <a:r>
              <a:rPr lang="en-US" dirty="0"/>
              <a:t>REMUNERACIONES AL PERSONAL DE CARÁCTER TRANSITORIO</a:t>
            </a:r>
            <a:endParaRPr lang="es-MX" dirty="0"/>
          </a:p>
        </p:txBody>
      </p:sp>
      <p:sp>
        <p:nvSpPr>
          <p:cNvPr id="4" name="Marcador de texto 3">
            <a:extLst>
              <a:ext uri="{FF2B5EF4-FFF2-40B4-BE49-F238E27FC236}">
                <a16:creationId xmlns:a16="http://schemas.microsoft.com/office/drawing/2014/main" id="{22D9D028-0047-4894-876F-00AC21BD0A9F}"/>
              </a:ext>
            </a:extLst>
          </p:cNvPr>
          <p:cNvSpPr>
            <a:spLocks noGrp="1"/>
          </p:cNvSpPr>
          <p:nvPr>
            <p:ph type="body" sz="half" idx="2"/>
          </p:nvPr>
        </p:nvSpPr>
        <p:spPr>
          <a:xfrm>
            <a:off x="1410116" y="2333333"/>
            <a:ext cx="3505199" cy="2191333"/>
          </a:xfrm>
        </p:spPr>
        <p:txBody>
          <a:bodyPr/>
          <a:lstStyle/>
          <a:p>
            <a:pPr marR="0" lvl="0" algn="just" defTabSz="457200" rtl="0" eaLnBrk="1" fontAlgn="auto" latinLnBrk="0" hangingPunct="1">
              <a:lnSpc>
                <a:spcPct val="107000"/>
              </a:lnSpc>
              <a:spcBef>
                <a:spcPts val="1000"/>
              </a:spcBef>
              <a:spcAft>
                <a:spcPts val="800"/>
              </a:spcAft>
              <a:buClr>
                <a:srgbClr val="4472C4"/>
              </a:buClr>
              <a:buSzTx/>
              <a:tabLst/>
              <a:defRPr/>
            </a:pPr>
            <a:r>
              <a:rPr kumimoji="0" lang="es-MX" sz="19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$ 12,985,649.88 mientas que en la anterior administración se tienen un gasto promedio de $ 5,268,938.11</a:t>
            </a:r>
          </a:p>
          <a:p>
            <a:pPr marR="0" lvl="0" algn="just" defTabSz="457200" rtl="0" eaLnBrk="1" fontAlgn="auto" latinLnBrk="0" hangingPunct="1">
              <a:lnSpc>
                <a:spcPct val="107000"/>
              </a:lnSpc>
              <a:spcBef>
                <a:spcPts val="1000"/>
              </a:spcBef>
              <a:spcAft>
                <a:spcPts val="800"/>
              </a:spcAft>
              <a:buClr>
                <a:srgbClr val="4472C4"/>
              </a:buClr>
              <a:buSzTx/>
              <a:tabLst/>
              <a:defRPr/>
            </a:pPr>
            <a:endParaRPr lang="es-MX" dirty="0"/>
          </a:p>
        </p:txBody>
      </p:sp>
      <p:graphicFrame>
        <p:nvGraphicFramePr>
          <p:cNvPr id="5" name="Marcador de contenido 4">
            <a:extLst>
              <a:ext uri="{FF2B5EF4-FFF2-40B4-BE49-F238E27FC236}">
                <a16:creationId xmlns:a16="http://schemas.microsoft.com/office/drawing/2014/main" id="{4DF8B937-A639-42D7-9CEE-70815BD33E56}"/>
              </a:ext>
            </a:extLst>
          </p:cNvPr>
          <p:cNvGraphicFramePr>
            <a:graphicFrameLocks noGrp="1"/>
          </p:cNvGraphicFramePr>
          <p:nvPr>
            <p:ph idx="1"/>
            <p:extLst>
              <p:ext uri="{D42A27DB-BD31-4B8C-83A1-F6EECF244321}">
                <p14:modId xmlns:p14="http://schemas.microsoft.com/office/powerpoint/2010/main" val="1635073032"/>
              </p:ext>
            </p:extLst>
          </p:nvPr>
        </p:nvGraphicFramePr>
        <p:xfrm>
          <a:off x="5053263" y="446087"/>
          <a:ext cx="6761748" cy="59908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891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CE13C74-9403-4FC7-9358-80003CA72ACB}"/>
              </a:ext>
            </a:extLst>
          </p:cNvPr>
          <p:cNvSpPr>
            <a:spLocks noGrp="1"/>
          </p:cNvSpPr>
          <p:nvPr>
            <p:ph type="title"/>
          </p:nvPr>
        </p:nvSpPr>
        <p:spPr>
          <a:xfrm>
            <a:off x="830179" y="446088"/>
            <a:ext cx="3176337" cy="976312"/>
          </a:xfrm>
        </p:spPr>
        <p:txBody>
          <a:bodyPr/>
          <a:lstStyle/>
          <a:p>
            <a:pPr algn="ctr"/>
            <a:r>
              <a:rPr lang="en-US" dirty="0"/>
              <a:t>PENSIONES</a:t>
            </a:r>
            <a:br>
              <a:rPr lang="en-US" dirty="0"/>
            </a:br>
            <a:endParaRPr lang="es-MX" dirty="0"/>
          </a:p>
        </p:txBody>
      </p:sp>
      <p:sp>
        <p:nvSpPr>
          <p:cNvPr id="6" name="Marcador de texto 5">
            <a:extLst>
              <a:ext uri="{FF2B5EF4-FFF2-40B4-BE49-F238E27FC236}">
                <a16:creationId xmlns:a16="http://schemas.microsoft.com/office/drawing/2014/main" id="{C1C644AF-02C4-4CA8-B337-12F8E4A44BF9}"/>
              </a:ext>
            </a:extLst>
          </p:cNvPr>
          <p:cNvSpPr>
            <a:spLocks noGrp="1"/>
          </p:cNvSpPr>
          <p:nvPr>
            <p:ph type="body" sz="half" idx="2"/>
          </p:nvPr>
        </p:nvSpPr>
        <p:spPr>
          <a:xfrm>
            <a:off x="665747" y="1915355"/>
            <a:ext cx="3505199" cy="1922720"/>
          </a:xfrm>
        </p:spPr>
        <p:txBody>
          <a:bodyPr>
            <a:normAutofit/>
          </a:bodyPr>
          <a:lstStyle/>
          <a:p>
            <a:pPr algn="just">
              <a:lnSpc>
                <a:spcPct val="107000"/>
              </a:lnSpc>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$ 1,289,221.33 mientas que en la anterior administración se tienen un gasto promedio de $ 160,116,053.33</a:t>
            </a:r>
          </a:p>
        </p:txBody>
      </p:sp>
      <p:graphicFrame>
        <p:nvGraphicFramePr>
          <p:cNvPr id="7" name="Marcador de contenido 6">
            <a:extLst>
              <a:ext uri="{FF2B5EF4-FFF2-40B4-BE49-F238E27FC236}">
                <a16:creationId xmlns:a16="http://schemas.microsoft.com/office/drawing/2014/main" id="{F7C855D8-8A86-4EED-9185-E56027981A4D}"/>
              </a:ext>
            </a:extLst>
          </p:cNvPr>
          <p:cNvGraphicFramePr>
            <a:graphicFrameLocks noGrp="1"/>
          </p:cNvGraphicFramePr>
          <p:nvPr>
            <p:ph idx="1"/>
            <p:extLst>
              <p:ext uri="{D42A27DB-BD31-4B8C-83A1-F6EECF244321}">
                <p14:modId xmlns:p14="http://schemas.microsoft.com/office/powerpoint/2010/main" val="3812472908"/>
              </p:ext>
            </p:extLst>
          </p:nvPr>
        </p:nvGraphicFramePr>
        <p:xfrm>
          <a:off x="4283242" y="446088"/>
          <a:ext cx="7567863" cy="5414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262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0F02C4C4-ABFD-4936-B4BF-0FA46E36BE1B}"/>
              </a:ext>
            </a:extLst>
          </p:cNvPr>
          <p:cNvGraphicFramePr>
            <a:graphicFrameLocks noGrp="1"/>
          </p:cNvGraphicFramePr>
          <p:nvPr>
            <p:ph sz="half" idx="2"/>
            <p:extLst>
              <p:ext uri="{D42A27DB-BD31-4B8C-83A1-F6EECF244321}">
                <p14:modId xmlns:p14="http://schemas.microsoft.com/office/powerpoint/2010/main" val="2815508817"/>
              </p:ext>
            </p:extLst>
          </p:nvPr>
        </p:nvGraphicFramePr>
        <p:xfrm>
          <a:off x="1578560" y="310725"/>
          <a:ext cx="4774114" cy="61856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24 Gráfico">
            <a:extLst>
              <a:ext uri="{FF2B5EF4-FFF2-40B4-BE49-F238E27FC236}">
                <a16:creationId xmlns:a16="http://schemas.microsoft.com/office/drawing/2014/main" id="{00000000-0008-0000-0200-00005A000000}"/>
              </a:ext>
            </a:extLst>
          </p:cNvPr>
          <p:cNvGraphicFramePr>
            <a:graphicFrameLocks noGrp="1"/>
          </p:cNvGraphicFramePr>
          <p:nvPr>
            <p:ph sz="quarter" idx="4"/>
            <p:extLst>
              <p:ext uri="{D42A27DB-BD31-4B8C-83A1-F6EECF244321}">
                <p14:modId xmlns:p14="http://schemas.microsoft.com/office/powerpoint/2010/main" val="438413790"/>
              </p:ext>
            </p:extLst>
          </p:nvPr>
        </p:nvGraphicFramePr>
        <p:xfrm>
          <a:off x="6641433" y="310725"/>
          <a:ext cx="5245768" cy="61856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0032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42A14A-EC47-4DE5-B75E-E114661FAE19}"/>
              </a:ext>
            </a:extLst>
          </p:cNvPr>
          <p:cNvSpPr>
            <a:spLocks noGrp="1"/>
          </p:cNvSpPr>
          <p:nvPr>
            <p:ph type="title"/>
          </p:nvPr>
        </p:nvSpPr>
        <p:spPr>
          <a:xfrm>
            <a:off x="1651379" y="624110"/>
            <a:ext cx="9853233" cy="576893"/>
          </a:xfrm>
        </p:spPr>
        <p:txBody>
          <a:bodyPr>
            <a:normAutofit fontScale="90000"/>
          </a:bodyPr>
          <a:lstStyle/>
          <a:p>
            <a:r>
              <a:rPr lang="en-US" sz="3100" dirty="0"/>
              <a:t>REMUNERACIONES ADICIONALES Y ESPECIALES</a:t>
            </a:r>
            <a:br>
              <a:rPr lang="en-US" dirty="0"/>
            </a:br>
            <a:endParaRPr lang="es-MX" dirty="0"/>
          </a:p>
        </p:txBody>
      </p:sp>
      <p:sp>
        <p:nvSpPr>
          <p:cNvPr id="3" name="Marcador de contenido 2">
            <a:extLst>
              <a:ext uri="{FF2B5EF4-FFF2-40B4-BE49-F238E27FC236}">
                <a16:creationId xmlns:a16="http://schemas.microsoft.com/office/drawing/2014/main" id="{222AB30E-1CC9-4368-81D3-B6AEB0704F0B}"/>
              </a:ext>
            </a:extLst>
          </p:cNvPr>
          <p:cNvSpPr>
            <a:spLocks noGrp="1"/>
          </p:cNvSpPr>
          <p:nvPr>
            <p:ph idx="1"/>
          </p:nvPr>
        </p:nvSpPr>
        <p:spPr>
          <a:xfrm>
            <a:off x="1651379" y="1542197"/>
            <a:ext cx="9853232" cy="3632046"/>
          </a:xfrm>
        </p:spPr>
        <p:txBody>
          <a:bodyPr/>
          <a:lstStyle/>
          <a:p>
            <a:pPr algn="just">
              <a:lnSpc>
                <a:spcPct val="107000"/>
              </a:lnSpc>
              <a:spcAft>
                <a:spcPts val="800"/>
              </a:spcAft>
            </a:pPr>
            <a:r>
              <a:rPr lang="es-MX" sz="2000" dirty="0">
                <a:effectLst/>
                <a:latin typeface="Calibri" panose="020F0502020204030204" pitchFamily="34" charset="0"/>
                <a:ea typeface="Calibri" panose="020F0502020204030204" pitchFamily="34" charset="0"/>
                <a:cs typeface="Times New Roman" panose="02020603050405020304" pitchFamily="18" charset="0"/>
              </a:rPr>
              <a:t>Durante las administraciones del 2013 al 2018 se tuvo un gasto promedio de $62,417,565.39 mientas que en la anterior administración se tienen un gasto promedio de $ 69,181,556.31</a:t>
            </a:r>
          </a:p>
          <a:p>
            <a:pPr algn="just">
              <a:lnSpc>
                <a:spcPct val="107000"/>
              </a:lnSpc>
              <a:spcAft>
                <a:spcPts val="800"/>
              </a:spcAft>
            </a:pPr>
            <a:r>
              <a:rPr lang="es-MX" sz="2000" dirty="0">
                <a:effectLst/>
                <a:latin typeface="Calibri" panose="020F0502020204030204" pitchFamily="34" charset="0"/>
                <a:ea typeface="Calibri" panose="020F0502020204030204" pitchFamily="34" charset="0"/>
                <a:cs typeface="Times New Roman" panose="02020603050405020304" pitchFamily="18" charset="0"/>
              </a:rPr>
              <a:t>Así como durante el periodo de enero a octubre se tuvo un gasto mensual promedio de $ 5,759,688.37  durante el último mes se realizaron pagos por $</a:t>
            </a:r>
            <a:r>
              <a:rPr lang="es-MX"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13,533,522.47</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2000" dirty="0">
                <a:effectLst/>
                <a:latin typeface="Calibri" panose="020F0502020204030204" pitchFamily="34" charset="0"/>
                <a:ea typeface="Calibri" panose="020F0502020204030204" pitchFamily="34" charset="0"/>
                <a:cs typeface="Times New Roman" panose="02020603050405020304" pitchFamily="18" charset="0"/>
              </a:rPr>
              <a:t>Dentro del análisis de los destinatarios de los recursos públicos del mes de octubre se observó que se realizaron los pagos de finiquitos por renuncia voluntaria de los ex regidores por la cantidad de $89,194.38 cada uno y a la ex sindica procuradora por la cantidad de $77,152.97sumando un total de $1,147,485.53</a:t>
            </a:r>
          </a:p>
          <a:p>
            <a:endParaRPr lang="es-MX" dirty="0"/>
          </a:p>
        </p:txBody>
      </p:sp>
    </p:spTree>
    <p:extLst>
      <p:ext uri="{BB962C8B-B14F-4D97-AF65-F5344CB8AC3E}">
        <p14:creationId xmlns:p14="http://schemas.microsoft.com/office/powerpoint/2010/main" val="146666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DEE750-8C11-432B-9172-AA4DD280AAB0}"/>
              </a:ext>
            </a:extLst>
          </p:cNvPr>
          <p:cNvSpPr>
            <a:spLocks noGrp="1"/>
          </p:cNvSpPr>
          <p:nvPr>
            <p:ph type="title"/>
          </p:nvPr>
        </p:nvSpPr>
        <p:spPr>
          <a:xfrm>
            <a:off x="2592925" y="624110"/>
            <a:ext cx="8911687" cy="771553"/>
          </a:xfrm>
        </p:spPr>
        <p:txBody>
          <a:bodyPr>
            <a:normAutofit/>
          </a:bodyPr>
          <a:lstStyle/>
          <a:p>
            <a:r>
              <a:rPr lang="es-MX" sz="2800" dirty="0"/>
              <a:t>Costo del Mantenimiento de Parques y Jardines</a:t>
            </a:r>
          </a:p>
        </p:txBody>
      </p:sp>
      <p:graphicFrame>
        <p:nvGraphicFramePr>
          <p:cNvPr id="6" name="Marcador de contenido 5">
            <a:extLst>
              <a:ext uri="{FF2B5EF4-FFF2-40B4-BE49-F238E27FC236}">
                <a16:creationId xmlns:a16="http://schemas.microsoft.com/office/drawing/2014/main" id="{3CCAD11F-F18A-4848-9B65-81FBE3F36D42}"/>
              </a:ext>
            </a:extLst>
          </p:cNvPr>
          <p:cNvGraphicFramePr>
            <a:graphicFrameLocks noGrp="1"/>
          </p:cNvGraphicFramePr>
          <p:nvPr>
            <p:ph idx="1"/>
            <p:extLst>
              <p:ext uri="{D42A27DB-BD31-4B8C-83A1-F6EECF244321}">
                <p14:modId xmlns:p14="http://schemas.microsoft.com/office/powerpoint/2010/main" val="2920467204"/>
              </p:ext>
            </p:extLst>
          </p:nvPr>
        </p:nvGraphicFramePr>
        <p:xfrm>
          <a:off x="1892968" y="1395663"/>
          <a:ext cx="9769643" cy="45161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7433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720693-211A-4813-9B94-B60EE3E28ACE}"/>
              </a:ext>
            </a:extLst>
          </p:cNvPr>
          <p:cNvSpPr>
            <a:spLocks noGrp="1"/>
          </p:cNvSpPr>
          <p:nvPr>
            <p:ph type="title"/>
          </p:nvPr>
        </p:nvSpPr>
        <p:spPr>
          <a:xfrm>
            <a:off x="2592925" y="624110"/>
            <a:ext cx="8911687" cy="771553"/>
          </a:xfrm>
        </p:spPr>
        <p:txBody>
          <a:bodyPr>
            <a:normAutofit/>
          </a:bodyPr>
          <a:lstStyle/>
          <a:p>
            <a:r>
              <a:rPr lang="es-MX" sz="2800" dirty="0"/>
              <a:t>Costo del Mantenimiento de Parques y Jardines</a:t>
            </a:r>
          </a:p>
        </p:txBody>
      </p:sp>
      <p:sp>
        <p:nvSpPr>
          <p:cNvPr id="3" name="Marcador de contenido 2">
            <a:extLst>
              <a:ext uri="{FF2B5EF4-FFF2-40B4-BE49-F238E27FC236}">
                <a16:creationId xmlns:a16="http://schemas.microsoft.com/office/drawing/2014/main" id="{F1898D19-C9DA-45BA-A22B-C0B234092992}"/>
              </a:ext>
            </a:extLst>
          </p:cNvPr>
          <p:cNvSpPr>
            <a:spLocks noGrp="1"/>
          </p:cNvSpPr>
          <p:nvPr>
            <p:ph idx="1"/>
          </p:nvPr>
        </p:nvSpPr>
        <p:spPr/>
        <p:txBody>
          <a:bodyPr/>
          <a:lstStyle/>
          <a:p>
            <a:pPr algn="just">
              <a:lnSpc>
                <a:spcPct val="107000"/>
              </a:lnSpc>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Durante la administración 2018 – 2021, Se han contratado a diversas empresas para realizar la limpieza y mantenimiento de parques y Jardines en el Municipio de Ahome, así como también la subcontratación de servicios con terceros (outsourcing) para la realización de jornadas de limpieza y recolección de basura en el Municipio de Ahome, en el cual a través de la empresa ELR Consultoría y Asesoría Integral, S.C.   Se contrato a 50 personas por un periodo de 10 meses que tendrá un costo aproximado de $3,708,987.68 tal como lo indica el acta del comité de adquisiciones 01 del 28 de enero de 2021.</a:t>
            </a:r>
          </a:p>
          <a:p>
            <a:pPr algn="just">
              <a:lnSpc>
                <a:spcPct val="107000"/>
              </a:lnSpc>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 Durante el periodo de 2017 y 2018 se tuvo un gasto promedio de $ 10,402,011.32 mientas que en el periodo del 2019 a 2021 se tienen un gasto promedio de $23,427,887.87</a:t>
            </a:r>
          </a:p>
          <a:p>
            <a:pPr marL="0" indent="0" algn="just">
              <a:lnSpc>
                <a:spcPct val="107000"/>
              </a:lnSpc>
              <a:spcAft>
                <a:spcPts val="800"/>
              </a:spcAft>
              <a:buNone/>
            </a:pPr>
            <a:endParaRPr lang="es-MX" dirty="0"/>
          </a:p>
        </p:txBody>
      </p:sp>
    </p:spTree>
    <p:extLst>
      <p:ext uri="{BB962C8B-B14F-4D97-AF65-F5344CB8AC3E}">
        <p14:creationId xmlns:p14="http://schemas.microsoft.com/office/powerpoint/2010/main" val="2551248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23CEE-7703-4B27-B176-5A0F87529BBF}"/>
              </a:ext>
            </a:extLst>
          </p:cNvPr>
          <p:cNvSpPr>
            <a:spLocks noGrp="1"/>
          </p:cNvSpPr>
          <p:nvPr>
            <p:ph type="title"/>
          </p:nvPr>
        </p:nvSpPr>
        <p:spPr>
          <a:xfrm>
            <a:off x="1672389" y="624110"/>
            <a:ext cx="9832223" cy="627174"/>
          </a:xfrm>
        </p:spPr>
        <p:txBody>
          <a:bodyPr>
            <a:normAutofit fontScale="90000"/>
          </a:bodyPr>
          <a:lstStyle/>
          <a:p>
            <a:pPr algn="ctr"/>
            <a:r>
              <a:rPr lang="es-MX" sz="2700" b="1" i="0" cap="all" baseline="0" dirty="0">
                <a:effectLst/>
              </a:rPr>
              <a:t>Costo del servicio de recolección de basura </a:t>
            </a:r>
            <a:br>
              <a:rPr lang="es-MX" dirty="0">
                <a:effectLst/>
              </a:rPr>
            </a:br>
            <a:endParaRPr lang="es-MX" dirty="0"/>
          </a:p>
        </p:txBody>
      </p:sp>
      <p:graphicFrame>
        <p:nvGraphicFramePr>
          <p:cNvPr id="6" name="Marcador de contenido 5">
            <a:extLst>
              <a:ext uri="{FF2B5EF4-FFF2-40B4-BE49-F238E27FC236}">
                <a16:creationId xmlns:a16="http://schemas.microsoft.com/office/drawing/2014/main" id="{FE7CA812-25D2-4E64-8F10-D855A03F64B0}"/>
              </a:ext>
            </a:extLst>
          </p:cNvPr>
          <p:cNvGraphicFramePr>
            <a:graphicFrameLocks noGrp="1"/>
          </p:cNvGraphicFramePr>
          <p:nvPr>
            <p:ph idx="1"/>
            <p:extLst>
              <p:ext uri="{D42A27DB-BD31-4B8C-83A1-F6EECF244321}">
                <p14:modId xmlns:p14="http://schemas.microsoft.com/office/powerpoint/2010/main" val="1173225322"/>
              </p:ext>
            </p:extLst>
          </p:nvPr>
        </p:nvGraphicFramePr>
        <p:xfrm>
          <a:off x="1604211" y="1251284"/>
          <a:ext cx="10122568" cy="51174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291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0B113280-13F8-43C8-89D2-633ACB57C362}"/>
              </a:ext>
            </a:extLst>
          </p:cNvPr>
          <p:cNvGraphicFramePr>
            <a:graphicFrameLocks noGrp="1"/>
          </p:cNvGraphicFramePr>
          <p:nvPr>
            <p:ph idx="1"/>
            <p:extLst>
              <p:ext uri="{D42A27DB-BD31-4B8C-83A1-F6EECF244321}">
                <p14:modId xmlns:p14="http://schemas.microsoft.com/office/powerpoint/2010/main" val="2715563066"/>
              </p:ext>
            </p:extLst>
          </p:nvPr>
        </p:nvGraphicFramePr>
        <p:xfrm>
          <a:off x="1660358" y="757988"/>
          <a:ext cx="9986209" cy="5366088"/>
        </p:xfrm>
        <a:graphic>
          <a:graphicData uri="http://schemas.openxmlformats.org/drawingml/2006/table">
            <a:tbl>
              <a:tblPr firstRow="1" firstCol="1" bandRow="1"/>
              <a:tblGrid>
                <a:gridCol w="1484220">
                  <a:extLst>
                    <a:ext uri="{9D8B030D-6E8A-4147-A177-3AD203B41FA5}">
                      <a16:colId xmlns:a16="http://schemas.microsoft.com/office/drawing/2014/main" val="4058978819"/>
                    </a:ext>
                  </a:extLst>
                </a:gridCol>
                <a:gridCol w="3182105">
                  <a:extLst>
                    <a:ext uri="{9D8B030D-6E8A-4147-A177-3AD203B41FA5}">
                      <a16:colId xmlns:a16="http://schemas.microsoft.com/office/drawing/2014/main" val="3267650655"/>
                    </a:ext>
                  </a:extLst>
                </a:gridCol>
                <a:gridCol w="2659942">
                  <a:extLst>
                    <a:ext uri="{9D8B030D-6E8A-4147-A177-3AD203B41FA5}">
                      <a16:colId xmlns:a16="http://schemas.microsoft.com/office/drawing/2014/main" val="3152834304"/>
                    </a:ext>
                  </a:extLst>
                </a:gridCol>
                <a:gridCol w="2659942">
                  <a:extLst>
                    <a:ext uri="{9D8B030D-6E8A-4147-A177-3AD203B41FA5}">
                      <a16:colId xmlns:a16="http://schemas.microsoft.com/office/drawing/2014/main" val="3005476880"/>
                    </a:ext>
                  </a:extLst>
                </a:gridCol>
              </a:tblGrid>
              <a:tr h="447174">
                <a:tc gridSpan="4">
                  <a:txBody>
                    <a:bodyPr/>
                    <a:lstStyle/>
                    <a:p>
                      <a:pPr algn="ctr">
                        <a:lnSpc>
                          <a:spcPct val="107000"/>
                        </a:lnSpc>
                        <a:spcAft>
                          <a:spcPts val="800"/>
                        </a:spcAft>
                      </a:pPr>
                      <a:r>
                        <a:rPr lang="es-MX" sz="1800" b="1" dirty="0">
                          <a:solidFill>
                            <a:srgbClr val="000000"/>
                          </a:solidFill>
                          <a:effectLst/>
                          <a:latin typeface="+mn-lt"/>
                          <a:ea typeface="Times New Roman" panose="02020603050405020304" pitchFamily="18" charset="0"/>
                          <a:cs typeface="Times New Roman" panose="02020603050405020304" pitchFamily="18" charset="0"/>
                        </a:rPr>
                        <a:t>SUMA DE INGRESOS </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915204240"/>
                  </a:ext>
                </a:extLst>
              </a:tr>
              <a:tr h="447174">
                <a:tc>
                  <a:txBody>
                    <a:bodyPr/>
                    <a:lstStyle/>
                    <a:p>
                      <a:pPr algn="ct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800" b="1" dirty="0">
                          <a:solidFill>
                            <a:srgbClr val="000000"/>
                          </a:solidFill>
                          <a:effectLst/>
                          <a:latin typeface="+mn-lt"/>
                          <a:ea typeface="Times New Roman" panose="02020603050405020304" pitchFamily="18" charset="0"/>
                          <a:cs typeface="Calibri" panose="020F0502020204030204" pitchFamily="34" charset="0"/>
                        </a:rPr>
                        <a:t>TOTAL DE INGRESOS </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MUNICIPALES</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FEDERALES </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100755089"/>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 2013</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1,629,817,064.27</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710,657,933.89</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919,159,130.38</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39625176"/>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 2014</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1,531,612,331.59</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571,633,482.09</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959,978,849.50</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640960104"/>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 2015</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1,560,685,063.02</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569,238,883.29</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991,446,179.73</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661661009"/>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 2016</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1,911,692,736.96</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857,750,349.84</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1,053,942,387.12</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051410325"/>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 2017</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1,927,899,731.07</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809,386,741.15</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1,118,512,989.92</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312703167"/>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Times New Roman" panose="02020603050405020304" pitchFamily="18" charset="0"/>
                        </a:rPr>
                        <a:t>Año 2018</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1,758,002,376.42</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593,792,804.70</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1,164,209,571.73</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982658338"/>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Times New Roman" panose="02020603050405020304" pitchFamily="18" charset="0"/>
                        </a:rPr>
                        <a:t>Año 2019</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1,804,358,296.79</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581,664,195.01</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1,222,694,101.79</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391225243"/>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Times New Roman" panose="02020603050405020304" pitchFamily="18" charset="0"/>
                        </a:rPr>
                        <a:t>Año 2020</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1,710,807,316.06</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518,264,111.44</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1,192,543,204.62</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470201317"/>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Times New Roman" panose="02020603050405020304" pitchFamily="18" charset="0"/>
                        </a:rPr>
                        <a:t>Año 2021</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1,431,858,460.21</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449,655,036.63</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982,203,423.58</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895564045"/>
                  </a:ext>
                </a:extLst>
              </a:tr>
              <a:tr h="447174">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SUMA</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15,266,733,376.38</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5,662,043,538.02</a:t>
                      </a:r>
                      <a:endParaRPr lang="es-MX"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9,604,689,838.36</a:t>
                      </a:r>
                      <a:endParaRPr lang="es-MX"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690349604"/>
                  </a:ext>
                </a:extLst>
              </a:tr>
            </a:tbl>
          </a:graphicData>
        </a:graphic>
      </p:graphicFrame>
    </p:spTree>
    <p:extLst>
      <p:ext uri="{BB962C8B-B14F-4D97-AF65-F5344CB8AC3E}">
        <p14:creationId xmlns:p14="http://schemas.microsoft.com/office/powerpoint/2010/main" val="2082973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5812635B-B228-44CA-92C8-5DB601EA5D91}"/>
              </a:ext>
            </a:extLst>
          </p:cNvPr>
          <p:cNvGraphicFramePr>
            <a:graphicFrameLocks noGrp="1"/>
          </p:cNvGraphicFramePr>
          <p:nvPr>
            <p:ph sz="half" idx="1"/>
            <p:extLst>
              <p:ext uri="{D42A27DB-BD31-4B8C-83A1-F6EECF244321}">
                <p14:modId xmlns:p14="http://schemas.microsoft.com/office/powerpoint/2010/main" val="188581952"/>
              </p:ext>
            </p:extLst>
          </p:nvPr>
        </p:nvGraphicFramePr>
        <p:xfrm>
          <a:off x="2589213" y="1335505"/>
          <a:ext cx="8949072" cy="4403553"/>
        </p:xfrm>
        <a:graphic>
          <a:graphicData uri="http://schemas.openxmlformats.org/drawingml/2006/table">
            <a:tbl>
              <a:tblPr firstRow="1" firstCol="1" bandRow="1"/>
              <a:tblGrid>
                <a:gridCol w="1574610">
                  <a:extLst>
                    <a:ext uri="{9D8B030D-6E8A-4147-A177-3AD203B41FA5}">
                      <a16:colId xmlns:a16="http://schemas.microsoft.com/office/drawing/2014/main" val="4187428256"/>
                    </a:ext>
                  </a:extLst>
                </a:gridCol>
                <a:gridCol w="2523678">
                  <a:extLst>
                    <a:ext uri="{9D8B030D-6E8A-4147-A177-3AD203B41FA5}">
                      <a16:colId xmlns:a16="http://schemas.microsoft.com/office/drawing/2014/main" val="1674619008"/>
                    </a:ext>
                  </a:extLst>
                </a:gridCol>
                <a:gridCol w="2523678">
                  <a:extLst>
                    <a:ext uri="{9D8B030D-6E8A-4147-A177-3AD203B41FA5}">
                      <a16:colId xmlns:a16="http://schemas.microsoft.com/office/drawing/2014/main" val="2382405442"/>
                    </a:ext>
                  </a:extLst>
                </a:gridCol>
                <a:gridCol w="2327106">
                  <a:extLst>
                    <a:ext uri="{9D8B030D-6E8A-4147-A177-3AD203B41FA5}">
                      <a16:colId xmlns:a16="http://schemas.microsoft.com/office/drawing/2014/main" val="190831194"/>
                    </a:ext>
                  </a:extLst>
                </a:gridCol>
              </a:tblGrid>
              <a:tr h="400323">
                <a:tc gridSpan="4">
                  <a:txBody>
                    <a:bodyPr/>
                    <a:lstStyle/>
                    <a:p>
                      <a:pPr algn="ctr">
                        <a:lnSpc>
                          <a:spcPct val="107000"/>
                        </a:lnSpc>
                        <a:spcAft>
                          <a:spcPts val="800"/>
                        </a:spcAft>
                      </a:pP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539135389"/>
                  </a:ext>
                </a:extLst>
              </a:tr>
              <a:tr h="400323">
                <a:tc>
                  <a:txBody>
                    <a:bodyPr/>
                    <a:lstStyle/>
                    <a:p>
                      <a:pPr algn="ctr">
                        <a:lnSpc>
                          <a:spcPct val="107000"/>
                        </a:lnSpc>
                        <a:spcAft>
                          <a:spcPts val="800"/>
                        </a:spcAft>
                      </a:pPr>
                      <a:r>
                        <a:rPr lang="es-MX" sz="1800" b="1" dirty="0">
                          <a:solidFill>
                            <a:srgbClr val="000000"/>
                          </a:solidFill>
                          <a:effectLst/>
                          <a:latin typeface="+mn-lt"/>
                          <a:ea typeface="Times New Roman" panose="02020603050405020304" pitchFamily="18" charset="0"/>
                          <a:cs typeface="Calibri" panose="020F0502020204030204" pitchFamily="34" charset="0"/>
                        </a:rPr>
                        <a:t>Año</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SUMA</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PASA</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OP ECO</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349690421"/>
                  </a:ext>
                </a:extLst>
              </a:tr>
              <a:tr h="400323">
                <a:tc>
                  <a:txBody>
                    <a:bodyPr/>
                    <a:lstStyle/>
                    <a:p>
                      <a:pPr>
                        <a:lnSpc>
                          <a:spcPct val="107000"/>
                        </a:lnSpc>
                        <a:spcAft>
                          <a:spcPts val="800"/>
                        </a:spcAft>
                      </a:pPr>
                      <a:r>
                        <a:rPr lang="es-MX" sz="1800" b="1" dirty="0">
                          <a:solidFill>
                            <a:srgbClr val="000000"/>
                          </a:solidFill>
                          <a:effectLst/>
                          <a:latin typeface="+mn-lt"/>
                          <a:ea typeface="Times New Roman" panose="02020603050405020304" pitchFamily="18" charset="0"/>
                          <a:cs typeface="Calibri" panose="020F0502020204030204" pitchFamily="34" charset="0"/>
                        </a:rPr>
                        <a:t>Año 2014</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93,471,255.22</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93,471,255.22</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 </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4162921739"/>
                  </a:ext>
                </a:extLst>
              </a:tr>
              <a:tr h="400323">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 2015</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83,177,979.36</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83,177,979.36</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 </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652270720"/>
                  </a:ext>
                </a:extLst>
              </a:tr>
              <a:tr h="400323">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 2016</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92,263,728.29</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92,263,728.29</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 </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543232282"/>
                  </a:ext>
                </a:extLst>
              </a:tr>
              <a:tr h="400323">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 2017</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85,383,077.37</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85,383,077.37</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 </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132878"/>
                  </a:ext>
                </a:extLst>
              </a:tr>
              <a:tr h="400323">
                <a:tc>
                  <a:txBody>
                    <a:bodyPr/>
                    <a:lstStyle/>
                    <a:p>
                      <a:pP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Año 2018</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80,986,156.31</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80,986,156.31</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 </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641882837"/>
                  </a:ext>
                </a:extLst>
              </a:tr>
              <a:tr h="400323">
                <a:tc>
                  <a:txBody>
                    <a:bodyPr/>
                    <a:lstStyle/>
                    <a:p>
                      <a:pPr>
                        <a:lnSpc>
                          <a:spcPct val="107000"/>
                        </a:lnSpc>
                        <a:spcAft>
                          <a:spcPts val="800"/>
                        </a:spcAft>
                      </a:pPr>
                      <a:r>
                        <a:rPr lang="es-MX" sz="1600" b="1">
                          <a:solidFill>
                            <a:srgbClr val="000000"/>
                          </a:solidFill>
                          <a:effectLst/>
                          <a:latin typeface="+mn-lt"/>
                          <a:ea typeface="Times New Roman" panose="02020603050405020304" pitchFamily="18" charset="0"/>
                          <a:cs typeface="Times New Roman" panose="02020603050405020304" pitchFamily="18" charset="0"/>
                        </a:rPr>
                        <a:t>Año 2019</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101,003,563.19</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101,003,563.19</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 </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762827468"/>
                  </a:ext>
                </a:extLst>
              </a:tr>
              <a:tr h="400323">
                <a:tc>
                  <a:txBody>
                    <a:bodyPr/>
                    <a:lstStyle/>
                    <a:p>
                      <a:pPr>
                        <a:lnSpc>
                          <a:spcPct val="107000"/>
                        </a:lnSpc>
                        <a:spcAft>
                          <a:spcPts val="800"/>
                        </a:spcAft>
                      </a:pPr>
                      <a:r>
                        <a:rPr lang="es-MX" sz="1600" b="1">
                          <a:solidFill>
                            <a:srgbClr val="000000"/>
                          </a:solidFill>
                          <a:effectLst/>
                          <a:latin typeface="+mn-lt"/>
                          <a:ea typeface="Times New Roman" panose="02020603050405020304" pitchFamily="18" charset="0"/>
                          <a:cs typeface="Times New Roman" panose="02020603050405020304" pitchFamily="18" charset="0"/>
                        </a:rPr>
                        <a:t>Año 2020</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63,310,026.51</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42,429,733.68</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20,880,292.82</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09040602"/>
                  </a:ext>
                </a:extLst>
              </a:tr>
              <a:tr h="400323">
                <a:tc>
                  <a:txBody>
                    <a:bodyPr/>
                    <a:lstStyle/>
                    <a:p>
                      <a:pPr>
                        <a:lnSpc>
                          <a:spcPct val="107000"/>
                        </a:lnSpc>
                        <a:spcAft>
                          <a:spcPts val="800"/>
                        </a:spcAft>
                      </a:pPr>
                      <a:r>
                        <a:rPr lang="es-MX" sz="1600" b="1">
                          <a:solidFill>
                            <a:srgbClr val="000000"/>
                          </a:solidFill>
                          <a:effectLst/>
                          <a:latin typeface="+mn-lt"/>
                          <a:ea typeface="Times New Roman" panose="02020603050405020304" pitchFamily="18" charset="0"/>
                          <a:cs typeface="Times New Roman" panose="02020603050405020304" pitchFamily="18" charset="0"/>
                        </a:rPr>
                        <a:t>Año 2021</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80,087,867.84</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a:solidFill>
                            <a:srgbClr val="000000"/>
                          </a:solidFill>
                          <a:effectLst/>
                          <a:latin typeface="+mn-lt"/>
                          <a:ea typeface="Times New Roman" panose="02020603050405020304" pitchFamily="18" charset="0"/>
                          <a:cs typeface="Calibri" panose="020F0502020204030204" pitchFamily="34" charset="0"/>
                        </a:rPr>
                        <a:t>25,144,371.70</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800" dirty="0">
                          <a:solidFill>
                            <a:srgbClr val="000000"/>
                          </a:solidFill>
                          <a:effectLst/>
                          <a:latin typeface="+mn-lt"/>
                          <a:ea typeface="Times New Roman" panose="02020603050405020304" pitchFamily="18" charset="0"/>
                          <a:cs typeface="Calibri" panose="020F0502020204030204" pitchFamily="34" charset="0"/>
                        </a:rPr>
                        <a:t>54,943,496.14</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166966568"/>
                  </a:ext>
                </a:extLst>
              </a:tr>
              <a:tr h="400323">
                <a:tc>
                  <a:txBody>
                    <a:bodyPr/>
                    <a:lstStyle/>
                    <a:p>
                      <a:pPr>
                        <a:lnSpc>
                          <a:spcPct val="107000"/>
                        </a:lnSpc>
                        <a:spcAft>
                          <a:spcPts val="800"/>
                        </a:spcAft>
                      </a:pPr>
                      <a:r>
                        <a:rPr lang="es-MX" sz="1600" b="1">
                          <a:solidFill>
                            <a:srgbClr val="000000"/>
                          </a:solidFill>
                          <a:effectLst/>
                          <a:latin typeface="+mn-lt"/>
                          <a:ea typeface="Times New Roman" panose="02020603050405020304" pitchFamily="18" charset="0"/>
                          <a:cs typeface="Times New Roman" panose="02020603050405020304" pitchFamily="18" charset="0"/>
                        </a:rPr>
                        <a:t>SUMA</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679,683,654.07</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b="1">
                          <a:solidFill>
                            <a:srgbClr val="000000"/>
                          </a:solidFill>
                          <a:effectLst/>
                          <a:latin typeface="+mn-lt"/>
                          <a:ea typeface="Times New Roman" panose="02020603050405020304" pitchFamily="18" charset="0"/>
                          <a:cs typeface="Calibri" panose="020F0502020204030204" pitchFamily="34" charset="0"/>
                        </a:rPr>
                        <a:t>603,859,865.11</a:t>
                      </a:r>
                      <a:endParaRPr lang="es-MX" sz="180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800" b="1" dirty="0">
                          <a:solidFill>
                            <a:srgbClr val="000000"/>
                          </a:solidFill>
                          <a:effectLst/>
                          <a:latin typeface="+mn-lt"/>
                          <a:ea typeface="Times New Roman" panose="02020603050405020304" pitchFamily="18" charset="0"/>
                          <a:cs typeface="Calibri" panose="020F0502020204030204" pitchFamily="34" charset="0"/>
                        </a:rPr>
                        <a:t>75,823,788.96</a:t>
                      </a:r>
                      <a:endParaRPr lang="es-MX" sz="1800" dirty="0">
                        <a:effectLst/>
                        <a:latin typeface="+mn-lt"/>
                        <a:ea typeface="Calibri" panose="020F0502020204030204" pitchFamily="34" charset="0"/>
                        <a:cs typeface="Times New Roman" panose="02020603050405020304" pitchFamily="18" charset="0"/>
                      </a:endParaRPr>
                    </a:p>
                  </a:txBody>
                  <a:tcPr marL="53292" marR="53292"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479910773"/>
                  </a:ext>
                </a:extLst>
              </a:tr>
            </a:tbl>
          </a:graphicData>
        </a:graphic>
      </p:graphicFrame>
      <p:sp>
        <p:nvSpPr>
          <p:cNvPr id="6" name="Título 1">
            <a:extLst>
              <a:ext uri="{FF2B5EF4-FFF2-40B4-BE49-F238E27FC236}">
                <a16:creationId xmlns:a16="http://schemas.microsoft.com/office/drawing/2014/main" id="{5B9DE375-2DD9-45B1-BCE6-6CFA85810286}"/>
              </a:ext>
            </a:extLst>
          </p:cNvPr>
          <p:cNvSpPr>
            <a:spLocks noGrp="1"/>
          </p:cNvSpPr>
          <p:nvPr>
            <p:ph type="title"/>
          </p:nvPr>
        </p:nvSpPr>
        <p:spPr>
          <a:xfrm>
            <a:off x="1672389" y="624110"/>
            <a:ext cx="9832223" cy="627174"/>
          </a:xfrm>
        </p:spPr>
        <p:txBody>
          <a:bodyPr>
            <a:normAutofit fontScale="90000"/>
          </a:bodyPr>
          <a:lstStyle/>
          <a:p>
            <a:pPr algn="ctr"/>
            <a:r>
              <a:rPr lang="es-MX" sz="2700" b="1" i="0" cap="all" baseline="0" dirty="0">
                <a:effectLst/>
              </a:rPr>
              <a:t>Costo del servicio de recolección de basura </a:t>
            </a:r>
            <a:br>
              <a:rPr lang="es-MX" dirty="0">
                <a:effectLst/>
              </a:rPr>
            </a:br>
            <a:endParaRPr lang="es-MX" dirty="0"/>
          </a:p>
        </p:txBody>
      </p:sp>
    </p:spTree>
    <p:extLst>
      <p:ext uri="{BB962C8B-B14F-4D97-AF65-F5344CB8AC3E}">
        <p14:creationId xmlns:p14="http://schemas.microsoft.com/office/powerpoint/2010/main" val="2418976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B511383-BD23-445A-904C-88A766223359}"/>
              </a:ext>
            </a:extLst>
          </p:cNvPr>
          <p:cNvSpPr>
            <a:spLocks noGrp="1"/>
          </p:cNvSpPr>
          <p:nvPr>
            <p:ph idx="1"/>
          </p:nvPr>
        </p:nvSpPr>
        <p:spPr>
          <a:xfrm>
            <a:off x="1879348" y="2570898"/>
            <a:ext cx="3643146" cy="2330116"/>
          </a:xfrm>
        </p:spPr>
        <p:txBody>
          <a:bodyPr/>
          <a:lstStyle/>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s-MX"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2"/>
              </a:rPr>
              <a:t>www.transparenciaahome.com</a:t>
            </a:r>
            <a:endParaRPr kumimoji="0" lang="es-MX"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s-MX"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Guillermo Prieto </a:t>
            </a:r>
            <a:r>
              <a:rPr kumimoji="0" lang="es-MX" sz="17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Nº</a:t>
            </a:r>
            <a:r>
              <a:rPr kumimoji="0" lang="es-MX"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726 Sur</a:t>
            </a: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s-MX" sz="17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Los Mochis</a:t>
            </a:r>
            <a:r>
              <a:rPr kumimoji="0" lang="es-MX"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Sinaloa, México</a:t>
            </a: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s-MX"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Edificio COPARMEX, Planta alta</a:t>
            </a:r>
            <a:endParaRPr kumimoji="0" lang="es-ES"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s-ES"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Teléfono: (668)  812 75 98 </a:t>
            </a:r>
            <a:endParaRPr kumimoji="0" lang="es-MX"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n-US" sz="1700" b="1" i="0" u="sng"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rPr>
              <a:t>consejocvytahome@gmail.com</a:t>
            </a:r>
            <a:endParaRPr kumimoji="0" lang="es-MX"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endParaRPr lang="es-MX" dirty="0"/>
          </a:p>
        </p:txBody>
      </p:sp>
      <p:sp>
        <p:nvSpPr>
          <p:cNvPr id="7" name="1 Título">
            <a:extLst>
              <a:ext uri="{FF2B5EF4-FFF2-40B4-BE49-F238E27FC236}">
                <a16:creationId xmlns:a16="http://schemas.microsoft.com/office/drawing/2014/main" id="{F065A198-96C2-48AB-8547-4C352F114E81}"/>
              </a:ext>
            </a:extLst>
          </p:cNvPr>
          <p:cNvSpPr>
            <a:spLocks noGrp="1"/>
          </p:cNvSpPr>
          <p:nvPr>
            <p:ph type="title"/>
          </p:nvPr>
        </p:nvSpPr>
        <p:spPr>
          <a:xfrm>
            <a:off x="2592388" y="623888"/>
            <a:ext cx="8912225" cy="663491"/>
          </a:xfrm>
        </p:spPr>
        <p:txBody>
          <a:bodyPr/>
          <a:lstStyle/>
          <a:p>
            <a:pPr algn="ctr"/>
            <a:r>
              <a:rPr lang="es-MX" dirty="0"/>
              <a:t>MAS INFORMACIÓN</a:t>
            </a:r>
          </a:p>
        </p:txBody>
      </p:sp>
      <p:pic>
        <p:nvPicPr>
          <p:cNvPr id="8" name="Imagen 7">
            <a:extLst>
              <a:ext uri="{FF2B5EF4-FFF2-40B4-BE49-F238E27FC236}">
                <a16:creationId xmlns:a16="http://schemas.microsoft.com/office/drawing/2014/main" id="{9D4AAD8D-D82E-451B-AED4-A40BA022D21D}"/>
              </a:ext>
            </a:extLst>
          </p:cNvPr>
          <p:cNvPicPr>
            <a:picLocks noChangeAspect="1"/>
          </p:cNvPicPr>
          <p:nvPr/>
        </p:nvPicPr>
        <p:blipFill>
          <a:blip r:embed="rId4"/>
          <a:stretch>
            <a:fillRect/>
          </a:stretch>
        </p:blipFill>
        <p:spPr>
          <a:xfrm>
            <a:off x="6669507" y="2797091"/>
            <a:ext cx="3962743" cy="1877731"/>
          </a:xfrm>
          <a:prstGeom prst="rect">
            <a:avLst/>
          </a:prstGeom>
        </p:spPr>
      </p:pic>
    </p:spTree>
    <p:extLst>
      <p:ext uri="{BB962C8B-B14F-4D97-AF65-F5344CB8AC3E}">
        <p14:creationId xmlns:p14="http://schemas.microsoft.com/office/powerpoint/2010/main" val="3422387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BC8A02D2-A8B8-44F5-A366-596D3732A2C5}"/>
              </a:ext>
            </a:extLst>
          </p:cNvPr>
          <p:cNvGraphicFramePr>
            <a:graphicFrameLocks noGrp="1"/>
          </p:cNvGraphicFramePr>
          <p:nvPr>
            <p:ph idx="1"/>
            <p:extLst>
              <p:ext uri="{D42A27DB-BD31-4B8C-83A1-F6EECF244321}">
                <p14:modId xmlns:p14="http://schemas.microsoft.com/office/powerpoint/2010/main" val="47359055"/>
              </p:ext>
            </p:extLst>
          </p:nvPr>
        </p:nvGraphicFramePr>
        <p:xfrm>
          <a:off x="1296537" y="742120"/>
          <a:ext cx="10391879" cy="57678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174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596C88C2-DA81-49B1-AF44-DE13ECA1F47D}"/>
              </a:ext>
            </a:extLst>
          </p:cNvPr>
          <p:cNvGraphicFramePr>
            <a:graphicFrameLocks noGrp="1"/>
          </p:cNvGraphicFramePr>
          <p:nvPr>
            <p:ph sz="half" idx="2"/>
            <p:extLst>
              <p:ext uri="{D42A27DB-BD31-4B8C-83A1-F6EECF244321}">
                <p14:modId xmlns:p14="http://schemas.microsoft.com/office/powerpoint/2010/main" val="1000544496"/>
              </p:ext>
            </p:extLst>
          </p:nvPr>
        </p:nvGraphicFramePr>
        <p:xfrm>
          <a:off x="1166191" y="723332"/>
          <a:ext cx="10732329" cy="58139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6734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5C5608D2-8FA3-49DC-975D-60A5AD214FD8}"/>
              </a:ext>
            </a:extLst>
          </p:cNvPr>
          <p:cNvSpPr>
            <a:spLocks noGrp="1"/>
          </p:cNvSpPr>
          <p:nvPr>
            <p:ph sz="half" idx="1"/>
          </p:nvPr>
        </p:nvSpPr>
        <p:spPr>
          <a:xfrm>
            <a:off x="1651379" y="304800"/>
            <a:ext cx="10440537" cy="6042991"/>
          </a:xfrm>
        </p:spPr>
        <p:txBody>
          <a:bodyPr>
            <a:normAutofit/>
          </a:bodyPr>
          <a:lstStyle/>
          <a:p>
            <a:pPr algn="just"/>
            <a:r>
              <a:rPr lang="es-MX" sz="1350" dirty="0"/>
              <a:t>En la primera grafica podemos observar el comparativo de los gastos totales desde el 2013 hasta el mes de octubre de 2021, </a:t>
            </a:r>
            <a:r>
              <a:rPr lang="es-MX" sz="1350" dirty="0">
                <a:effectLst/>
                <a:ea typeface="Calibri" panose="020F0502020204030204" pitchFamily="34" charset="0"/>
                <a:cs typeface="Times New Roman" panose="02020603050405020304" pitchFamily="18" charset="0"/>
              </a:rPr>
              <a:t>en este último año falta incluir el rubro de obra pública así como los dos últimos meses del año. </a:t>
            </a:r>
          </a:p>
          <a:p>
            <a:pPr algn="just"/>
            <a:r>
              <a:rPr lang="es-MX" sz="1350" dirty="0">
                <a:effectLst/>
                <a:ea typeface="Calibri" panose="020F0502020204030204" pitchFamily="34" charset="0"/>
                <a:cs typeface="Times New Roman" panose="02020603050405020304" pitchFamily="18" charset="0"/>
              </a:rPr>
              <a:t>Todos estos datos son obtenidos de las balanzas de comprobación que se solicitan mensualmente vía accesos a la información. </a:t>
            </a:r>
          </a:p>
          <a:p>
            <a:pPr algn="just"/>
            <a:r>
              <a:rPr lang="es-MX" sz="1350" dirty="0">
                <a:effectLst/>
                <a:ea typeface="Calibri" panose="020F0502020204030204" pitchFamily="34" charset="0"/>
                <a:cs typeface="Times New Roman" panose="02020603050405020304" pitchFamily="18" charset="0"/>
              </a:rPr>
              <a:t>Con base en los datos obtenidos podemos puntualizar que el principal gasto de las ultimas 4 administraciones han sido</a:t>
            </a:r>
            <a:r>
              <a:rPr lang="es-MX" sz="1350" dirty="0">
                <a:ea typeface="Calibri" panose="020F0502020204030204" pitchFamily="34" charset="0"/>
                <a:cs typeface="Times New Roman" panose="02020603050405020304" pitchFamily="18" charset="0"/>
              </a:rPr>
              <a:t> los siguientes: </a:t>
            </a:r>
            <a:endParaRPr lang="es-MX" sz="1350" dirty="0">
              <a:effectLst/>
              <a:ea typeface="Calibri" panose="020F0502020204030204" pitchFamily="34" charset="0"/>
              <a:cs typeface="Times New Roman" panose="02020603050405020304" pitchFamily="18" charset="0"/>
            </a:endParaRPr>
          </a:p>
          <a:p>
            <a:pPr algn="just"/>
            <a:r>
              <a:rPr lang="es-MX" sz="1350" dirty="0">
                <a:effectLst/>
                <a:ea typeface="Calibri" panose="020F0502020204030204" pitchFamily="34" charset="0"/>
                <a:cs typeface="Times New Roman" panose="02020603050405020304" pitchFamily="18" charset="0"/>
              </a:rPr>
              <a:t>En </a:t>
            </a:r>
            <a:r>
              <a:rPr lang="es-MX" sz="1350" b="1" dirty="0">
                <a:effectLst/>
                <a:ea typeface="Calibri" panose="020F0502020204030204" pitchFamily="34" charset="0"/>
                <a:cs typeface="Times New Roman" panose="02020603050405020304" pitchFamily="18" charset="0"/>
              </a:rPr>
              <a:t>2013</a:t>
            </a:r>
            <a:r>
              <a:rPr lang="es-MX" sz="1350" dirty="0">
                <a:effectLst/>
                <a:ea typeface="Calibri" panose="020F0502020204030204" pitchFamily="34" charset="0"/>
                <a:cs typeface="Times New Roman" panose="02020603050405020304" pitchFamily="18" charset="0"/>
              </a:rPr>
              <a:t> del gasto total ejercido, el </a:t>
            </a:r>
            <a:r>
              <a:rPr lang="es-MX" sz="1350" b="1" dirty="0">
                <a:effectLst/>
                <a:ea typeface="Calibri" panose="020F0502020204030204" pitchFamily="34" charset="0"/>
                <a:cs typeface="Times New Roman" panose="02020603050405020304" pitchFamily="18" charset="0"/>
              </a:rPr>
              <a:t>29% </a:t>
            </a:r>
            <a:r>
              <a:rPr lang="es-MX" sz="1350" dirty="0">
                <a:effectLst/>
                <a:ea typeface="Calibri" panose="020F0502020204030204" pitchFamily="34" charset="0"/>
                <a:cs typeface="Times New Roman" panose="02020603050405020304" pitchFamily="18" charset="0"/>
              </a:rPr>
              <a:t>se destinó a la construcción en bienes no capitalizable (</a:t>
            </a:r>
            <a:r>
              <a:rPr lang="es-MX" sz="1350" b="1" dirty="0">
                <a:effectLst/>
                <a:ea typeface="Calibri" panose="020F0502020204030204" pitchFamily="34" charset="0"/>
                <a:cs typeface="Times New Roman" panose="02020603050405020304" pitchFamily="18" charset="0"/>
              </a:rPr>
              <a:t>Obra Pública</a:t>
            </a:r>
            <a:r>
              <a:rPr lang="es-MX" sz="1350" dirty="0">
                <a:effectLst/>
                <a:ea typeface="Calibri" panose="020F0502020204030204" pitchFamily="34" charset="0"/>
                <a:cs typeface="Times New Roman" panose="02020603050405020304" pitchFamily="18" charset="0"/>
              </a:rPr>
              <a:t>) que equivale a $460,682,639.71</a:t>
            </a:r>
          </a:p>
          <a:p>
            <a:pPr marL="0" indent="0" algn="just">
              <a:buNone/>
            </a:pPr>
            <a:r>
              <a:rPr lang="es-MX" sz="1350" dirty="0">
                <a:effectLst/>
                <a:ea typeface="Calibri" panose="020F0502020204030204" pitchFamily="34" charset="0"/>
                <a:cs typeface="Times New Roman" panose="02020603050405020304" pitchFamily="18" charset="0"/>
              </a:rPr>
              <a:t> </a:t>
            </a:r>
          </a:p>
          <a:p>
            <a:pPr marL="0" indent="0" algn="just">
              <a:buNone/>
            </a:pPr>
            <a:endParaRPr lang="es-MX" sz="1500" dirty="0">
              <a:effectLst/>
              <a:ea typeface="Calibri" panose="020F0502020204030204" pitchFamily="34" charset="0"/>
              <a:cs typeface="Times New Roman" panose="02020603050405020304" pitchFamily="18" charset="0"/>
            </a:endParaRPr>
          </a:p>
          <a:p>
            <a:pPr algn="just"/>
            <a:endParaRPr lang="es-MX" sz="1500" dirty="0">
              <a:effectLst/>
              <a:ea typeface="Calibri" panose="020F0502020204030204" pitchFamily="34" charset="0"/>
              <a:cs typeface="Times New Roman" panose="02020603050405020304" pitchFamily="18" charset="0"/>
            </a:endParaRPr>
          </a:p>
          <a:p>
            <a:pPr algn="just"/>
            <a:endParaRPr lang="es-MX" sz="1600" dirty="0">
              <a:effectLst/>
              <a:ea typeface="Calibri" panose="020F0502020204030204" pitchFamily="34" charset="0"/>
              <a:cs typeface="Times New Roman" panose="02020603050405020304" pitchFamily="18" charset="0"/>
            </a:endParaRPr>
          </a:p>
          <a:p>
            <a:pPr algn="just"/>
            <a:endParaRPr lang="es-MX" sz="1800" dirty="0">
              <a:effectLst/>
              <a:ea typeface="Calibri" panose="020F0502020204030204" pitchFamily="34" charset="0"/>
              <a:cs typeface="Times New Roman" panose="02020603050405020304" pitchFamily="18" charset="0"/>
            </a:endParaRPr>
          </a:p>
        </p:txBody>
      </p:sp>
      <p:graphicFrame>
        <p:nvGraphicFramePr>
          <p:cNvPr id="9" name="Marcador de contenido 8">
            <a:extLst>
              <a:ext uri="{FF2B5EF4-FFF2-40B4-BE49-F238E27FC236}">
                <a16:creationId xmlns:a16="http://schemas.microsoft.com/office/drawing/2014/main" id="{3C04478E-59B5-4CFC-B6DA-2BC1987D680C}"/>
              </a:ext>
            </a:extLst>
          </p:cNvPr>
          <p:cNvGraphicFramePr>
            <a:graphicFrameLocks noGrp="1"/>
          </p:cNvGraphicFramePr>
          <p:nvPr>
            <p:ph sz="half" idx="2"/>
            <p:extLst>
              <p:ext uri="{D42A27DB-BD31-4B8C-83A1-F6EECF244321}">
                <p14:modId xmlns:p14="http://schemas.microsoft.com/office/powerpoint/2010/main" val="3080854948"/>
              </p:ext>
            </p:extLst>
          </p:nvPr>
        </p:nvGraphicFramePr>
        <p:xfrm>
          <a:off x="2100759" y="2497540"/>
          <a:ext cx="9868329" cy="3739483"/>
        </p:xfrm>
        <a:graphic>
          <a:graphicData uri="http://schemas.openxmlformats.org/drawingml/2006/table">
            <a:tbl>
              <a:tblPr firstRow="1" firstCol="1" bandRow="1"/>
              <a:tblGrid>
                <a:gridCol w="1582998">
                  <a:extLst>
                    <a:ext uri="{9D8B030D-6E8A-4147-A177-3AD203B41FA5}">
                      <a16:colId xmlns:a16="http://schemas.microsoft.com/office/drawing/2014/main" val="4067556250"/>
                    </a:ext>
                  </a:extLst>
                </a:gridCol>
                <a:gridCol w="3587148">
                  <a:extLst>
                    <a:ext uri="{9D8B030D-6E8A-4147-A177-3AD203B41FA5}">
                      <a16:colId xmlns:a16="http://schemas.microsoft.com/office/drawing/2014/main" val="1468070630"/>
                    </a:ext>
                  </a:extLst>
                </a:gridCol>
                <a:gridCol w="2537086">
                  <a:extLst>
                    <a:ext uri="{9D8B030D-6E8A-4147-A177-3AD203B41FA5}">
                      <a16:colId xmlns:a16="http://schemas.microsoft.com/office/drawing/2014/main" val="228882367"/>
                    </a:ext>
                  </a:extLst>
                </a:gridCol>
                <a:gridCol w="2161097">
                  <a:extLst>
                    <a:ext uri="{9D8B030D-6E8A-4147-A177-3AD203B41FA5}">
                      <a16:colId xmlns:a16="http://schemas.microsoft.com/office/drawing/2014/main" val="2296959507"/>
                    </a:ext>
                  </a:extLst>
                </a:gridCol>
              </a:tblGrid>
              <a:tr h="339953">
                <a:tc gridSpan="4">
                  <a:txBody>
                    <a:bodyPr/>
                    <a:lstStyle/>
                    <a:p>
                      <a:pPr algn="ctr">
                        <a:lnSpc>
                          <a:spcPct val="107000"/>
                        </a:lnSpc>
                        <a:spcAft>
                          <a:spcPts val="800"/>
                        </a:spcAft>
                      </a:pPr>
                      <a:r>
                        <a:rPr lang="es-MX" sz="1400" b="1" dirty="0">
                          <a:solidFill>
                            <a:srgbClr val="000000"/>
                          </a:solidFill>
                          <a:effectLst/>
                          <a:latin typeface="+mn-lt"/>
                          <a:ea typeface="Times New Roman" panose="02020603050405020304" pitchFamily="18" charset="0"/>
                          <a:cs typeface="Times New Roman" panose="02020603050405020304" pitchFamily="18" charset="0"/>
                        </a:rPr>
                        <a:t>PRINCIPAL GASTO </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1201536"/>
                  </a:ext>
                </a:extLst>
              </a:tr>
              <a:tr h="339953">
                <a:tc>
                  <a:txBody>
                    <a:bodyPr/>
                    <a:lstStyle/>
                    <a:p>
                      <a:pPr algn="ctr">
                        <a:lnSpc>
                          <a:spcPct val="107000"/>
                        </a:lnSpc>
                        <a:spcAft>
                          <a:spcPts val="800"/>
                        </a:spcAft>
                      </a:pPr>
                      <a:r>
                        <a:rPr lang="es-MX" sz="1400" b="1">
                          <a:solidFill>
                            <a:srgbClr val="000000"/>
                          </a:solidFill>
                          <a:effectLst/>
                          <a:latin typeface="+mn-lt"/>
                          <a:ea typeface="Times New Roman" panose="02020603050405020304" pitchFamily="18" charset="0"/>
                          <a:cs typeface="Calibri" panose="020F0502020204030204" pitchFamily="34" charset="0"/>
                        </a:rPr>
                        <a:t>AÑO</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400" b="1" dirty="0">
                          <a:solidFill>
                            <a:srgbClr val="000000"/>
                          </a:solidFill>
                          <a:effectLst/>
                          <a:latin typeface="+mn-lt"/>
                          <a:ea typeface="Times New Roman" panose="02020603050405020304" pitchFamily="18" charset="0"/>
                          <a:cs typeface="Calibri" panose="020F0502020204030204" pitchFamily="34" charset="0"/>
                        </a:rPr>
                        <a:t>CUENTA</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400" b="1">
                          <a:solidFill>
                            <a:srgbClr val="000000"/>
                          </a:solidFill>
                          <a:effectLst/>
                          <a:latin typeface="+mn-lt"/>
                          <a:ea typeface="Times New Roman" panose="02020603050405020304" pitchFamily="18" charset="0"/>
                          <a:cs typeface="Calibri" panose="020F0502020204030204" pitchFamily="34" charset="0"/>
                        </a:rPr>
                        <a:t>MONTO</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ctr">
                        <a:lnSpc>
                          <a:spcPct val="107000"/>
                        </a:lnSpc>
                        <a:spcAft>
                          <a:spcPts val="800"/>
                        </a:spcAft>
                      </a:pPr>
                      <a:r>
                        <a:rPr lang="es-MX" sz="1400" b="1">
                          <a:solidFill>
                            <a:srgbClr val="000000"/>
                          </a:solidFill>
                          <a:effectLst/>
                          <a:latin typeface="+mn-lt"/>
                          <a:ea typeface="Times New Roman" panose="02020603050405020304" pitchFamily="18" charset="0"/>
                          <a:cs typeface="Calibri" panose="020F0502020204030204" pitchFamily="34" charset="0"/>
                        </a:rPr>
                        <a:t>PORCENTAJE</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196916437"/>
                  </a:ext>
                </a:extLst>
              </a:tr>
              <a:tr h="339953">
                <a:tc>
                  <a:txBody>
                    <a:bodyPr/>
                    <a:lstStyle/>
                    <a:p>
                      <a:pPr>
                        <a:lnSpc>
                          <a:spcPct val="107000"/>
                        </a:lnSpc>
                        <a:spcAft>
                          <a:spcPts val="800"/>
                        </a:spcAft>
                      </a:pPr>
                      <a:r>
                        <a:rPr lang="es-MX" sz="1400" b="1">
                          <a:solidFill>
                            <a:srgbClr val="000000"/>
                          </a:solidFill>
                          <a:effectLst/>
                          <a:latin typeface="+mn-lt"/>
                          <a:ea typeface="Times New Roman" panose="02020603050405020304" pitchFamily="18" charset="0"/>
                          <a:cs typeface="Calibri" panose="020F0502020204030204" pitchFamily="34" charset="0"/>
                        </a:rPr>
                        <a:t>Año 2013</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Obra Pública</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460,682,639.71</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29%</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59872127"/>
                  </a:ext>
                </a:extLst>
              </a:tr>
              <a:tr h="339953">
                <a:tc>
                  <a:txBody>
                    <a:bodyPr/>
                    <a:lstStyle/>
                    <a:p>
                      <a:pPr>
                        <a:lnSpc>
                          <a:spcPct val="107000"/>
                        </a:lnSpc>
                        <a:spcAft>
                          <a:spcPts val="800"/>
                        </a:spcAft>
                      </a:pPr>
                      <a:r>
                        <a:rPr lang="es-MX" sz="1400" b="1">
                          <a:solidFill>
                            <a:srgbClr val="000000"/>
                          </a:solidFill>
                          <a:effectLst/>
                          <a:latin typeface="+mn-lt"/>
                          <a:ea typeface="Times New Roman" panose="02020603050405020304" pitchFamily="18" charset="0"/>
                          <a:cs typeface="Calibri" panose="020F0502020204030204" pitchFamily="34" charset="0"/>
                        </a:rPr>
                        <a:t>Año 2014</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Personal Sindicalizado </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264,549,934.38</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18%</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899413697"/>
                  </a:ext>
                </a:extLst>
              </a:tr>
              <a:tr h="339953">
                <a:tc>
                  <a:txBody>
                    <a:bodyPr/>
                    <a:lstStyle/>
                    <a:p>
                      <a:pPr>
                        <a:lnSpc>
                          <a:spcPct val="107000"/>
                        </a:lnSpc>
                        <a:spcAft>
                          <a:spcPts val="800"/>
                        </a:spcAft>
                      </a:pPr>
                      <a:r>
                        <a:rPr lang="es-MX" sz="1400" b="1">
                          <a:solidFill>
                            <a:srgbClr val="000000"/>
                          </a:solidFill>
                          <a:effectLst/>
                          <a:latin typeface="+mn-lt"/>
                          <a:ea typeface="Times New Roman" panose="02020603050405020304" pitchFamily="18" charset="0"/>
                          <a:cs typeface="Calibri" panose="020F0502020204030204" pitchFamily="34" charset="0"/>
                        </a:rPr>
                        <a:t>Año 2015</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Obra Pública</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340,014,394.13</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21%</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573647044"/>
                  </a:ext>
                </a:extLst>
              </a:tr>
              <a:tr h="339953">
                <a:tc>
                  <a:txBody>
                    <a:bodyPr/>
                    <a:lstStyle/>
                    <a:p>
                      <a:pPr>
                        <a:lnSpc>
                          <a:spcPct val="107000"/>
                        </a:lnSpc>
                        <a:spcAft>
                          <a:spcPts val="800"/>
                        </a:spcAft>
                      </a:pPr>
                      <a:r>
                        <a:rPr lang="es-MX" sz="1400" b="1">
                          <a:solidFill>
                            <a:srgbClr val="000000"/>
                          </a:solidFill>
                          <a:effectLst/>
                          <a:latin typeface="+mn-lt"/>
                          <a:ea typeface="Times New Roman" panose="02020603050405020304" pitchFamily="18" charset="0"/>
                          <a:cs typeface="Calibri" panose="020F0502020204030204" pitchFamily="34" charset="0"/>
                        </a:rPr>
                        <a:t>Año 2016</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Obra Pública</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435,932,321.31</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25%</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036383584"/>
                  </a:ext>
                </a:extLst>
              </a:tr>
              <a:tr h="339953">
                <a:tc>
                  <a:txBody>
                    <a:bodyPr/>
                    <a:lstStyle/>
                    <a:p>
                      <a:pPr>
                        <a:lnSpc>
                          <a:spcPct val="107000"/>
                        </a:lnSpc>
                        <a:spcAft>
                          <a:spcPts val="800"/>
                        </a:spcAft>
                      </a:pPr>
                      <a:r>
                        <a:rPr lang="es-MX" sz="1400" b="1">
                          <a:solidFill>
                            <a:srgbClr val="000000"/>
                          </a:solidFill>
                          <a:effectLst/>
                          <a:latin typeface="+mn-lt"/>
                          <a:ea typeface="Times New Roman" panose="02020603050405020304" pitchFamily="18" charset="0"/>
                          <a:cs typeface="Calibri" panose="020F0502020204030204" pitchFamily="34" charset="0"/>
                        </a:rPr>
                        <a:t>Año 2017</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Obra Pública</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419,313,397.89</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23%</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872676299"/>
                  </a:ext>
                </a:extLst>
              </a:tr>
              <a:tr h="339953">
                <a:tc>
                  <a:txBody>
                    <a:bodyPr/>
                    <a:lstStyle/>
                    <a:p>
                      <a:pPr>
                        <a:lnSpc>
                          <a:spcPct val="107000"/>
                        </a:lnSpc>
                        <a:spcAft>
                          <a:spcPts val="800"/>
                        </a:spcAft>
                      </a:pPr>
                      <a:r>
                        <a:rPr lang="es-MX" sz="1400" b="1">
                          <a:solidFill>
                            <a:srgbClr val="000000"/>
                          </a:solidFill>
                          <a:effectLst/>
                          <a:latin typeface="+mn-lt"/>
                          <a:ea typeface="Times New Roman" panose="02020603050405020304" pitchFamily="18" charset="0"/>
                          <a:cs typeface="Times New Roman" panose="02020603050405020304" pitchFamily="18" charset="0"/>
                        </a:rPr>
                        <a:t>Año 2018</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Obra Pública</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332,971,944.36</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19%</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749890898"/>
                  </a:ext>
                </a:extLst>
              </a:tr>
              <a:tr h="339953">
                <a:tc>
                  <a:txBody>
                    <a:bodyPr/>
                    <a:lstStyle/>
                    <a:p>
                      <a:pPr>
                        <a:lnSpc>
                          <a:spcPct val="107000"/>
                        </a:lnSpc>
                        <a:spcAft>
                          <a:spcPts val="800"/>
                        </a:spcAft>
                      </a:pPr>
                      <a:r>
                        <a:rPr lang="es-MX" sz="1400" b="1">
                          <a:solidFill>
                            <a:srgbClr val="000000"/>
                          </a:solidFill>
                          <a:effectLst/>
                          <a:latin typeface="+mn-lt"/>
                          <a:ea typeface="Times New Roman" panose="02020603050405020304" pitchFamily="18" charset="0"/>
                          <a:cs typeface="Times New Roman" panose="02020603050405020304" pitchFamily="18" charset="0"/>
                        </a:rPr>
                        <a:t>Año 2019</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Personal Sindicalizado </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325,126,331.03</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18%</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47573739"/>
                  </a:ext>
                </a:extLst>
              </a:tr>
              <a:tr h="339953">
                <a:tc>
                  <a:txBody>
                    <a:bodyPr/>
                    <a:lstStyle/>
                    <a:p>
                      <a:pPr>
                        <a:lnSpc>
                          <a:spcPct val="107000"/>
                        </a:lnSpc>
                        <a:spcAft>
                          <a:spcPts val="800"/>
                        </a:spcAft>
                      </a:pPr>
                      <a:r>
                        <a:rPr lang="es-MX" sz="1400" b="1">
                          <a:solidFill>
                            <a:srgbClr val="000000"/>
                          </a:solidFill>
                          <a:effectLst/>
                          <a:latin typeface="+mn-lt"/>
                          <a:ea typeface="Times New Roman" panose="02020603050405020304" pitchFamily="18" charset="0"/>
                          <a:cs typeface="Times New Roman" panose="02020603050405020304" pitchFamily="18" charset="0"/>
                        </a:rPr>
                        <a:t>Año 2020</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Personal Sindicalizado </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352,482,540.80</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20%</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807537378"/>
                  </a:ext>
                </a:extLst>
              </a:tr>
              <a:tr h="339953">
                <a:tc>
                  <a:txBody>
                    <a:bodyPr/>
                    <a:lstStyle/>
                    <a:p>
                      <a:pPr>
                        <a:lnSpc>
                          <a:spcPct val="107000"/>
                        </a:lnSpc>
                        <a:spcAft>
                          <a:spcPts val="800"/>
                        </a:spcAft>
                      </a:pPr>
                      <a:r>
                        <a:rPr lang="es-MX" sz="1400" b="1">
                          <a:solidFill>
                            <a:srgbClr val="000000"/>
                          </a:solidFill>
                          <a:effectLst/>
                          <a:latin typeface="+mn-lt"/>
                          <a:ea typeface="Times New Roman" panose="02020603050405020304" pitchFamily="18" charset="0"/>
                          <a:cs typeface="Times New Roman" panose="02020603050405020304" pitchFamily="18" charset="0"/>
                        </a:rPr>
                        <a:t>Año 2021</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Personal Sindicalizado </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a:solidFill>
                            <a:srgbClr val="000000"/>
                          </a:solidFill>
                          <a:effectLst/>
                          <a:latin typeface="+mn-lt"/>
                          <a:ea typeface="Times New Roman" panose="02020603050405020304" pitchFamily="18" charset="0"/>
                          <a:cs typeface="Calibri" panose="020F0502020204030204" pitchFamily="34" charset="0"/>
                        </a:rPr>
                        <a:t>289,406,244.50</a:t>
                      </a:r>
                      <a:endParaRPr lang="es-MX" sz="140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400" dirty="0">
                          <a:solidFill>
                            <a:srgbClr val="000000"/>
                          </a:solidFill>
                          <a:effectLst/>
                          <a:latin typeface="+mn-lt"/>
                          <a:ea typeface="Times New Roman" panose="02020603050405020304" pitchFamily="18" charset="0"/>
                          <a:cs typeface="Calibri" panose="020F0502020204030204" pitchFamily="34" charset="0"/>
                        </a:rPr>
                        <a:t>24%</a:t>
                      </a:r>
                      <a:endParaRPr lang="es-MX" sz="1400" dirty="0">
                        <a:effectLst/>
                        <a:latin typeface="+mn-lt"/>
                        <a:ea typeface="Calibri" panose="020F0502020204030204" pitchFamily="34" charset="0"/>
                        <a:cs typeface="Times New Roman" panose="02020603050405020304" pitchFamily="18" charset="0"/>
                      </a:endParaRPr>
                    </a:p>
                  </a:txBody>
                  <a:tcPr marL="53299" marR="53299"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188639790"/>
                  </a:ext>
                </a:extLst>
              </a:tr>
            </a:tbl>
          </a:graphicData>
        </a:graphic>
      </p:graphicFrame>
    </p:spTree>
    <p:extLst>
      <p:ext uri="{BB962C8B-B14F-4D97-AF65-F5344CB8AC3E}">
        <p14:creationId xmlns:p14="http://schemas.microsoft.com/office/powerpoint/2010/main" val="424917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07FCDA40-3288-466D-B976-FE76F9598B52}"/>
              </a:ext>
            </a:extLst>
          </p:cNvPr>
          <p:cNvGraphicFramePr>
            <a:graphicFrameLocks noGrp="1"/>
          </p:cNvGraphicFramePr>
          <p:nvPr>
            <p:ph idx="1"/>
            <p:extLst>
              <p:ext uri="{D42A27DB-BD31-4B8C-83A1-F6EECF244321}">
                <p14:modId xmlns:p14="http://schemas.microsoft.com/office/powerpoint/2010/main" val="1875020185"/>
              </p:ext>
            </p:extLst>
          </p:nvPr>
        </p:nvGraphicFramePr>
        <p:xfrm>
          <a:off x="1638299" y="686937"/>
          <a:ext cx="10071479" cy="58639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9198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contenido 14">
            <a:extLst>
              <a:ext uri="{FF2B5EF4-FFF2-40B4-BE49-F238E27FC236}">
                <a16:creationId xmlns:a16="http://schemas.microsoft.com/office/drawing/2014/main" id="{06F1A71F-4C05-442A-822C-072935E0A3D4}"/>
              </a:ext>
            </a:extLst>
          </p:cNvPr>
          <p:cNvSpPr>
            <a:spLocks noGrp="1"/>
          </p:cNvSpPr>
          <p:nvPr>
            <p:ph sz="half" idx="1"/>
          </p:nvPr>
        </p:nvSpPr>
        <p:spPr>
          <a:xfrm>
            <a:off x="1696278" y="463826"/>
            <a:ext cx="10163626" cy="6096000"/>
          </a:xfrm>
        </p:spPr>
        <p:txBody>
          <a:bodyPr/>
          <a:lstStyle/>
          <a:p>
            <a:pPr algn="just">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Durante el periodo de enero a </a:t>
            </a:r>
            <a:r>
              <a:rPr lang="es-MX" sz="1600" dirty="0">
                <a:latin typeface="Calibri" panose="020F0502020204030204" pitchFamily="34" charset="0"/>
                <a:ea typeface="Calibri" panose="020F0502020204030204" pitchFamily="34" charset="0"/>
                <a:cs typeface="Times New Roman" panose="02020603050405020304" pitchFamily="18" charset="0"/>
              </a:rPr>
              <a:t>octubre</a:t>
            </a:r>
            <a:r>
              <a:rPr lang="es-MX" sz="1600" dirty="0">
                <a:effectLst/>
                <a:latin typeface="Calibri" panose="020F0502020204030204" pitchFamily="34" charset="0"/>
                <a:ea typeface="Calibri" panose="020F0502020204030204" pitchFamily="34" charset="0"/>
                <a:cs typeface="Times New Roman" panose="02020603050405020304" pitchFamily="18" charset="0"/>
              </a:rPr>
              <a:t> de 2021 se tuvo un gasto promedio mensual  de $</a:t>
            </a:r>
            <a:r>
              <a:rPr lang="es-MX"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121,808,263.24  </a:t>
            </a:r>
            <a:r>
              <a:rPr lang="es-MX"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y</a:t>
            </a:r>
            <a:r>
              <a:rPr lang="es-MX"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del gasto total ejercido, se destinó de la siguiente manera: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graphicFrame>
        <p:nvGraphicFramePr>
          <p:cNvPr id="4" name="Marcador de contenido 3">
            <a:extLst>
              <a:ext uri="{FF2B5EF4-FFF2-40B4-BE49-F238E27FC236}">
                <a16:creationId xmlns:a16="http://schemas.microsoft.com/office/drawing/2014/main" id="{8D6908F5-C482-432D-BB8E-3B680E109AB3}"/>
              </a:ext>
            </a:extLst>
          </p:cNvPr>
          <p:cNvGraphicFramePr>
            <a:graphicFrameLocks noGrp="1"/>
          </p:cNvGraphicFramePr>
          <p:nvPr>
            <p:ph sz="half" idx="2"/>
            <p:extLst>
              <p:ext uri="{D42A27DB-BD31-4B8C-83A1-F6EECF244321}">
                <p14:modId xmlns:p14="http://schemas.microsoft.com/office/powerpoint/2010/main" val="2961297838"/>
              </p:ext>
            </p:extLst>
          </p:nvPr>
        </p:nvGraphicFramePr>
        <p:xfrm>
          <a:off x="1696279" y="1512752"/>
          <a:ext cx="10040797" cy="4992169"/>
        </p:xfrm>
        <a:graphic>
          <a:graphicData uri="http://schemas.openxmlformats.org/drawingml/2006/table">
            <a:tbl>
              <a:tblPr firstRow="1" firstCol="1" bandRow="1"/>
              <a:tblGrid>
                <a:gridCol w="6545331">
                  <a:extLst>
                    <a:ext uri="{9D8B030D-6E8A-4147-A177-3AD203B41FA5}">
                      <a16:colId xmlns:a16="http://schemas.microsoft.com/office/drawing/2014/main" val="3477512243"/>
                    </a:ext>
                  </a:extLst>
                </a:gridCol>
                <a:gridCol w="1747733">
                  <a:extLst>
                    <a:ext uri="{9D8B030D-6E8A-4147-A177-3AD203B41FA5}">
                      <a16:colId xmlns:a16="http://schemas.microsoft.com/office/drawing/2014/main" val="1937703254"/>
                    </a:ext>
                  </a:extLst>
                </a:gridCol>
                <a:gridCol w="1747733">
                  <a:extLst>
                    <a:ext uri="{9D8B030D-6E8A-4147-A177-3AD203B41FA5}">
                      <a16:colId xmlns:a16="http://schemas.microsoft.com/office/drawing/2014/main" val="1976485353"/>
                    </a:ext>
                  </a:extLst>
                </a:gridCol>
              </a:tblGrid>
              <a:tr h="320139">
                <a:tc>
                  <a:txBody>
                    <a:bodyPr/>
                    <a:lstStyle/>
                    <a:p>
                      <a:pPr algn="ctr">
                        <a:lnSpc>
                          <a:spcPct val="107000"/>
                        </a:lnSpc>
                        <a:spcAft>
                          <a:spcPts val="800"/>
                        </a:spcAft>
                      </a:pPr>
                      <a:r>
                        <a:rPr lang="es-MX"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CUENTA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ctr">
                        <a:lnSpc>
                          <a:spcPct val="107000"/>
                        </a:lnSpc>
                        <a:spcAft>
                          <a:spcPts val="800"/>
                        </a:spcAft>
                      </a:pPr>
                      <a:r>
                        <a:rPr lang="es-MX"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Monto</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ctr">
                        <a:lnSpc>
                          <a:spcPct val="107000"/>
                        </a:lnSpc>
                        <a:spcAft>
                          <a:spcPts val="800"/>
                        </a:spcAft>
                      </a:pPr>
                      <a:r>
                        <a:rPr lang="es-MX"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Porcentaje</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3929035428"/>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BECAS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16,237,110.20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986603336"/>
                  </a:ext>
                </a:extLst>
              </a:tr>
              <a:tr h="320139">
                <a:tc>
                  <a:txBody>
                    <a:bodyPr/>
                    <a:lstStyle/>
                    <a:p>
                      <a:pPr>
                        <a:lnSpc>
                          <a:spcPct val="107000"/>
                        </a:lnSpc>
                        <a:spcAft>
                          <a:spcPts val="800"/>
                        </a:spcAft>
                      </a:pPr>
                      <a:r>
                        <a:rPr lang="es-MX"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SERVICIOS DE ARRENDAMIENTO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18,983,565.73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868655492"/>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SERVICIOS PROFESIONALES, CIENTIFICOS Y TECNICOS Y OTROS SERVICIOS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24,986,420.34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688761821"/>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AYUDAS SOCIALES A PERSONAS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28,848,204.51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424875278"/>
                  </a:ext>
                </a:extLst>
              </a:tr>
              <a:tr h="320139">
                <a:tc>
                  <a:txBody>
                    <a:bodyPr/>
                    <a:lstStyle/>
                    <a:p>
                      <a:pPr>
                        <a:lnSpc>
                          <a:spcPct val="107000"/>
                        </a:lnSpc>
                        <a:spcAft>
                          <a:spcPts val="800"/>
                        </a:spcAft>
                      </a:pPr>
                      <a:r>
                        <a:rPr lang="es-MX"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AYUDAS SOCIALES A INSTITUCIONES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33,114,063.35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939824136"/>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SEGURIDAD SOCIAL</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57,513,746.31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73281031"/>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REMUNERACIONES ADICIONALES Y ESPECIALES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57,596,883.74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188755318"/>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SERVICIOS BASICOS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81,714,940.78</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869217694"/>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COMBUSTIBLES, LUBRICANTES Y ADITIVOS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106,787,686.16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505185210"/>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TRANSFERENCIAS A ENTIDADES PARAESTATALES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108,694,033.52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666111856"/>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SERVICIOS DE INSTALACION, REPARACION, MANTENIMIENTO Y CONSERVACION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124,168,022.10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961518312"/>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PENSIONES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143,200,320.11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37871647"/>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REMUNERACIONES AL PERSONAL DE CARÁCTER PERMANENTE</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289,406,244.55</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413102352"/>
                  </a:ext>
                </a:extLst>
              </a:tr>
              <a:tr h="320139">
                <a:tc>
                  <a:txBody>
                    <a:bodyPr/>
                    <a:lstStyle/>
                    <a:p>
                      <a:pPr>
                        <a:lnSpc>
                          <a:spcPct val="107000"/>
                        </a:lnSpc>
                        <a:spcAft>
                          <a:spcPts val="800"/>
                        </a:spcAft>
                      </a:pPr>
                      <a:r>
                        <a:rPr lang="es-MX"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SUMAN DE GASTOS (más obra pública no capitalizable)</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1,218,082,632.44</a:t>
                      </a:r>
                      <a:endParaRPr lang="es-MX"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6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90%</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621872045"/>
                  </a:ext>
                </a:extLst>
              </a:tr>
            </a:tbl>
          </a:graphicData>
        </a:graphic>
      </p:graphicFrame>
    </p:spTree>
    <p:extLst>
      <p:ext uri="{BB962C8B-B14F-4D97-AF65-F5344CB8AC3E}">
        <p14:creationId xmlns:p14="http://schemas.microsoft.com/office/powerpoint/2010/main" val="118071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AC7363-9EFF-42E6-B3D1-5B4EAD3504B3}"/>
              </a:ext>
            </a:extLst>
          </p:cNvPr>
          <p:cNvSpPr>
            <a:spLocks noGrp="1"/>
          </p:cNvSpPr>
          <p:nvPr>
            <p:ph type="title"/>
          </p:nvPr>
        </p:nvSpPr>
        <p:spPr>
          <a:xfrm>
            <a:off x="1715590" y="624110"/>
            <a:ext cx="9789022" cy="673467"/>
          </a:xfrm>
        </p:spPr>
        <p:txBody>
          <a:bodyPr>
            <a:normAutofit fontScale="90000"/>
          </a:bodyPr>
          <a:lstStyle/>
          <a:p>
            <a:r>
              <a:rPr lang="es-MX" sz="1800" dirty="0">
                <a:effectLst/>
                <a:latin typeface="Calibri" panose="020F0502020204030204" pitchFamily="34" charset="0"/>
                <a:ea typeface="Calibri" panose="020F0502020204030204" pitchFamily="34" charset="0"/>
                <a:cs typeface="Times New Roman" panose="02020603050405020304" pitchFamily="18" charset="0"/>
              </a:rPr>
              <a:t>Durante el periodo de enero de 2019 a octubre de 2021, se </a:t>
            </a:r>
            <a:r>
              <a:rPr lang="es-MX"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ejercieron $</a:t>
            </a:r>
            <a:r>
              <a:rPr lang="es-MX"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MX" sz="1800" b="0" i="0" u="none" strike="noStrike" dirty="0">
                <a:solidFill>
                  <a:srgbClr val="000000"/>
                </a:solidFill>
                <a:effectLst/>
                <a:latin typeface="Calibri" panose="020F0502020204030204" pitchFamily="34" charset="0"/>
              </a:rPr>
              <a:t>4,718,966,886.50</a:t>
            </a:r>
            <a:r>
              <a:rPr lang="es-MX"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los cuales los principales destinatarios se reflejan de la siguiente manera:</a:t>
            </a:r>
            <a:br>
              <a:rPr lang="es-MX" sz="1800" dirty="0">
                <a:effectLst/>
                <a:latin typeface="Calibri" panose="020F0502020204030204" pitchFamily="34" charset="0"/>
                <a:ea typeface="Calibri" panose="020F0502020204030204" pitchFamily="34" charset="0"/>
                <a:cs typeface="Times New Roman" panose="02020603050405020304" pitchFamily="18" charset="0"/>
              </a:rPr>
            </a:br>
            <a:endParaRPr lang="es-MX" dirty="0"/>
          </a:p>
        </p:txBody>
      </p:sp>
      <p:graphicFrame>
        <p:nvGraphicFramePr>
          <p:cNvPr id="7" name="Marcador de contenido 6">
            <a:extLst>
              <a:ext uri="{FF2B5EF4-FFF2-40B4-BE49-F238E27FC236}">
                <a16:creationId xmlns:a16="http://schemas.microsoft.com/office/drawing/2014/main" id="{8411882C-D629-4919-AE8D-AEB2ACD882CD}"/>
              </a:ext>
            </a:extLst>
          </p:cNvPr>
          <p:cNvGraphicFramePr>
            <a:graphicFrameLocks noGrp="1"/>
          </p:cNvGraphicFramePr>
          <p:nvPr>
            <p:ph sz="half" idx="1"/>
            <p:extLst>
              <p:ext uri="{D42A27DB-BD31-4B8C-83A1-F6EECF244321}">
                <p14:modId xmlns:p14="http://schemas.microsoft.com/office/powerpoint/2010/main" val="2513968760"/>
              </p:ext>
            </p:extLst>
          </p:nvPr>
        </p:nvGraphicFramePr>
        <p:xfrm>
          <a:off x="1306156" y="1454330"/>
          <a:ext cx="4789843" cy="44506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Marcador de contenido 9">
            <a:extLst>
              <a:ext uri="{FF2B5EF4-FFF2-40B4-BE49-F238E27FC236}">
                <a16:creationId xmlns:a16="http://schemas.microsoft.com/office/drawing/2014/main" id="{159AF14D-585D-486F-BBDD-F5FEBAB29C5D}"/>
              </a:ext>
            </a:extLst>
          </p:cNvPr>
          <p:cNvGraphicFramePr>
            <a:graphicFrameLocks noGrp="1"/>
          </p:cNvGraphicFramePr>
          <p:nvPr>
            <p:ph sz="half" idx="2"/>
            <p:extLst>
              <p:ext uri="{D42A27DB-BD31-4B8C-83A1-F6EECF244321}">
                <p14:modId xmlns:p14="http://schemas.microsoft.com/office/powerpoint/2010/main" val="1923413459"/>
              </p:ext>
            </p:extLst>
          </p:nvPr>
        </p:nvGraphicFramePr>
        <p:xfrm>
          <a:off x="6305266" y="1454330"/>
          <a:ext cx="5581932" cy="4574544"/>
        </p:xfrm>
        <a:graphic>
          <a:graphicData uri="http://schemas.openxmlformats.org/drawingml/2006/table">
            <a:tbl>
              <a:tblPr firstRow="1" firstCol="1" bandRow="1"/>
              <a:tblGrid>
                <a:gridCol w="3177926">
                  <a:extLst>
                    <a:ext uri="{9D8B030D-6E8A-4147-A177-3AD203B41FA5}">
                      <a16:colId xmlns:a16="http://schemas.microsoft.com/office/drawing/2014/main" val="1343693907"/>
                    </a:ext>
                  </a:extLst>
                </a:gridCol>
                <a:gridCol w="1306072">
                  <a:extLst>
                    <a:ext uri="{9D8B030D-6E8A-4147-A177-3AD203B41FA5}">
                      <a16:colId xmlns:a16="http://schemas.microsoft.com/office/drawing/2014/main" val="3039410239"/>
                    </a:ext>
                  </a:extLst>
                </a:gridCol>
                <a:gridCol w="1097934">
                  <a:extLst>
                    <a:ext uri="{9D8B030D-6E8A-4147-A177-3AD203B41FA5}">
                      <a16:colId xmlns:a16="http://schemas.microsoft.com/office/drawing/2014/main" val="2660937956"/>
                    </a:ext>
                  </a:extLst>
                </a:gridCol>
              </a:tblGrid>
              <a:tr h="264266">
                <a:tc>
                  <a:txBody>
                    <a:bodyPr/>
                    <a:lstStyle/>
                    <a:p>
                      <a:pPr algn="ctr">
                        <a:lnSpc>
                          <a:spcPct val="107000"/>
                        </a:lnSpc>
                        <a:spcAft>
                          <a:spcPts val="800"/>
                        </a:spcAft>
                      </a:pPr>
                      <a:r>
                        <a:rPr lang="es-MX"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CUENTA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ct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ct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Porcentaje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740378019"/>
                  </a:ext>
                </a:extLst>
              </a:tr>
              <a:tr h="264266">
                <a:tc>
                  <a:txBody>
                    <a:bodyPr/>
                    <a:lstStyle/>
                    <a:p>
                      <a:pP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REMUNERACIONES AL PERSONAL DE CARÁCTER PERMANENTE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967,015,116.38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4202602427"/>
                  </a:ext>
                </a:extLst>
              </a:tr>
              <a:tr h="264266">
                <a:tc>
                  <a:txBody>
                    <a:bodyPr/>
                    <a:lstStyle/>
                    <a:p>
                      <a:pP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TRANSFERENCIAS A ENTIDADES PARAESTATALES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513,538,437.01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592819659"/>
                  </a:ext>
                </a:extLst>
              </a:tr>
              <a:tr h="264266">
                <a:tc>
                  <a:txBody>
                    <a:bodyPr/>
                    <a:lstStyle/>
                    <a:p>
                      <a:pP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PENSIONES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454,729,591.47</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652965127"/>
                  </a:ext>
                </a:extLst>
              </a:tr>
              <a:tr h="286397">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SERVICIOS DE INSTALACION, REPARACION, MANTENIMIENTO Y CONSERVACION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401,010,272.30</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455728359"/>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CONSTRUCCIÓN EN BIENES NO CAPITALIZABLE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389,874,478.10</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746183579"/>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COMBUSTIBLES, LUBRICANTES Y ADITIVOS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364,751,008.47</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377691810"/>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SERVICIOS BASICOS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312,462,595.56</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4160571390"/>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REMUNERACIONES ADICIONALES Y ESPECIALES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196,475,619.92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628391071"/>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SEGURIDAD SOCIAL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194,924,503.73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279412353"/>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AYUDAS SOCIALES A PERSONAS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172,244,218.59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062315919"/>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SERVICIOS PROFESIONALES, CIENTIFICOS Y TECNICOS Y OTROS SERVICIOS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98,141,644.94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502563609"/>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SERVICIOS DE ARRENDAMIENTO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91,435,766.95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998756898"/>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AYUDAS SOCIALES A INSTITUCIONES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62,994,737.16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428133888"/>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BECAS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61,370,958.20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r">
                        <a:lnSpc>
                          <a:spcPct val="107000"/>
                        </a:lnSpc>
                        <a:spcAft>
                          <a:spcPts val="800"/>
                        </a:spcAft>
                      </a:pPr>
                      <a:r>
                        <a:rPr lang="es-MX"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67142378"/>
                  </a:ext>
                </a:extLst>
              </a:tr>
              <a:tr h="264266">
                <a:tc>
                  <a:txBody>
                    <a:bodyPr/>
                    <a:lstStyle/>
                    <a:p>
                      <a:pPr>
                        <a:lnSpc>
                          <a:spcPct val="107000"/>
                        </a:lnSpc>
                        <a:spcAft>
                          <a:spcPts val="800"/>
                        </a:spcAft>
                      </a:pPr>
                      <a:r>
                        <a:rPr lang="es-MX"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SUMAN DE GASTOS DE ENERO DE 2019 A OCTUBRE 2021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4,718,966,886.50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algn="r">
                        <a:lnSpc>
                          <a:spcPct val="107000"/>
                        </a:lnSpc>
                        <a:spcAft>
                          <a:spcPts val="800"/>
                        </a:spcAft>
                      </a:pPr>
                      <a:r>
                        <a:rPr lang="es-MX"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498" marR="38498"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494432973"/>
                  </a:ext>
                </a:extLst>
              </a:tr>
            </a:tbl>
          </a:graphicData>
        </a:graphic>
      </p:graphicFrame>
    </p:spTree>
    <p:extLst>
      <p:ext uri="{BB962C8B-B14F-4D97-AF65-F5344CB8AC3E}">
        <p14:creationId xmlns:p14="http://schemas.microsoft.com/office/powerpoint/2010/main" val="904014613"/>
      </p:ext>
    </p:extLst>
  </p:cSld>
  <p:clrMapOvr>
    <a:masterClrMapping/>
  </p:clrMapOvr>
</p:sld>
</file>

<file path=ppt/theme/theme1.xml><?xml version="1.0" encoding="utf-8"?>
<a:theme xmlns:a="http://schemas.openxmlformats.org/drawingml/2006/main" name="Espi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3817</TotalTime>
  <Words>1842</Words>
  <Application>Microsoft Office PowerPoint</Application>
  <PresentationFormat>Panorámica</PresentationFormat>
  <Paragraphs>472</Paragraphs>
  <Slides>31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Calibri</vt:lpstr>
      <vt:lpstr>Century Gothic</vt:lpstr>
      <vt:lpstr>Wingdings 3</vt:lpstr>
      <vt:lpstr>Espiral</vt:lpstr>
      <vt:lpstr>Informe Administración 2013-2021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Durante el periodo de enero de 2019 a octubre de 2021, se ejercieron $ 4,718,966,886.50 de los cuales los principales destinatarios se reflejan de la siguiente manera: </vt:lpstr>
      <vt:lpstr>Análisis por cuenta </vt:lpstr>
      <vt:lpstr>COMBUSTIBLES, LUBRICANTES Y ADITIVOS</vt:lpstr>
      <vt:lpstr>Presentación de PowerPoint</vt:lpstr>
      <vt:lpstr>Servicios de comunicación social y publicidad</vt:lpstr>
      <vt:lpstr>TRANSFERENCIAS A ENTIDADES PARAESTATALES </vt:lpstr>
      <vt:lpstr>AYUDAS SOCIALES A INSTITUCIONES </vt:lpstr>
      <vt:lpstr>AYUDAS SOCIALES </vt:lpstr>
      <vt:lpstr>AYUDAS SOCIALES A PERSONAS </vt:lpstr>
      <vt:lpstr>BECAS</vt:lpstr>
      <vt:lpstr>SERVICIOS BÁSICOS</vt:lpstr>
      <vt:lpstr>SUELDOS Y SALARIOS</vt:lpstr>
      <vt:lpstr>SUELDOS Y SALARIOS DEL PERSONAL DEL AYUNTAMIENTO DE AHOME </vt:lpstr>
      <vt:lpstr>REMUNERACIONES AL PERSONAL DE CARACTER PERMANENTE</vt:lpstr>
      <vt:lpstr>REMUNERACIONES AL PERSONAL DE CARÁCTER TRANSITORIO</vt:lpstr>
      <vt:lpstr>PENSIONES </vt:lpstr>
      <vt:lpstr>Presentación de PowerPoint</vt:lpstr>
      <vt:lpstr>REMUNERACIONES ADICIONALES Y ESPECIALES </vt:lpstr>
      <vt:lpstr>Costo del Mantenimiento de Parques y Jardines</vt:lpstr>
      <vt:lpstr>Costo del Mantenimiento de Parques y Jardines</vt:lpstr>
      <vt:lpstr>Costo del servicio de recolección de basura  </vt:lpstr>
      <vt:lpstr>Costo del servicio de recolección de basura  </vt:lpstr>
      <vt:lpstr>MAS INFORMACIÓN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Administración 2018-2021</dc:title>
  <dc:creator>IAP</dc:creator>
  <cp:lastModifiedBy>IAP</cp:lastModifiedBy>
  <cp:revision>16</cp:revision>
  <dcterms:created xsi:type="dcterms:W3CDTF">2021-11-26T22:14:25Z</dcterms:created>
  <dcterms:modified xsi:type="dcterms:W3CDTF">2021-12-07T17:09:19Z</dcterms:modified>
</cp:coreProperties>
</file>